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90" r:id="rId3"/>
    <p:sldId id="307" r:id="rId4"/>
    <p:sldId id="301" r:id="rId5"/>
    <p:sldId id="295" r:id="rId6"/>
    <p:sldId id="305" r:id="rId7"/>
    <p:sldId id="306" r:id="rId8"/>
    <p:sldId id="296" r:id="rId9"/>
    <p:sldId id="297" r:id="rId10"/>
    <p:sldId id="309" r:id="rId11"/>
    <p:sldId id="308"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0" d="100"/>
          <a:sy n="70" d="100"/>
        </p:scale>
        <p:origin x="-564" y="5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54786E5-535D-4BB2-A734-12ED0863BAA0}" type="datetimeFigureOut">
              <a:rPr lang="ru-RU" smtClean="0"/>
              <a:t>22.10.2014</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F718EEC-1590-4F84-A807-2F22324A90B5}" type="slidenum">
              <a:rPr lang="ru-RU" smtClean="0"/>
              <a:t>‹#›</a:t>
            </a:fld>
            <a:endParaRPr lang="ru-RU"/>
          </a:p>
        </p:txBody>
      </p:sp>
    </p:spTree>
    <p:extLst>
      <p:ext uri="{BB962C8B-B14F-4D97-AF65-F5344CB8AC3E}">
        <p14:creationId xmlns:p14="http://schemas.microsoft.com/office/powerpoint/2010/main" val="16783777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60D3C967-A9BF-4A8C-A95A-21004F67E937}" type="datetimeFigureOut">
              <a:rPr lang="ru-RU" smtClean="0"/>
              <a:t>22.10.2014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357146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0D3C967-A9BF-4A8C-A95A-21004F67E937}" type="datetimeFigureOut">
              <a:rPr lang="ru-RU" smtClean="0"/>
              <a:t>22.10.2014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13620008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60D3C967-A9BF-4A8C-A95A-21004F67E937}" type="datetimeFigureOut">
              <a:rPr lang="ru-RU" smtClean="0"/>
              <a:t>22.10.2014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3572946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60D3C967-A9BF-4A8C-A95A-21004F67E937}" type="datetimeFigureOut">
              <a:rPr lang="ru-RU" smtClean="0"/>
              <a:t>22.10.2014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24733116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60D3C967-A9BF-4A8C-A95A-21004F67E937}" type="datetimeFigureOut">
              <a:rPr lang="ru-RU" smtClean="0"/>
              <a:t>22.10.2014</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11006287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60D3C967-A9BF-4A8C-A95A-21004F67E937}" type="datetimeFigureOut">
              <a:rPr lang="ru-RU" smtClean="0"/>
              <a:t>22.10.2014</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11154853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60D3C967-A9BF-4A8C-A95A-21004F67E937}" type="datetimeFigureOut">
              <a:rPr lang="ru-RU" smtClean="0"/>
              <a:t>22.10.2014</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2341679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0D3C967-A9BF-4A8C-A95A-21004F67E937}" type="datetimeFigureOut">
              <a:rPr lang="ru-RU" smtClean="0"/>
              <a:t>22.10.2014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4163206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60D3C967-A9BF-4A8C-A95A-21004F67E937}" type="datetimeFigureOut">
              <a:rPr lang="ru-RU" smtClean="0"/>
              <a:t>22.10.2014</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3644283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0D3C967-A9BF-4A8C-A95A-21004F67E937}" type="datetimeFigureOut">
              <a:rPr lang="ru-RU" smtClean="0"/>
              <a:t>22.10.2014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867049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60D3C967-A9BF-4A8C-A95A-21004F67E937}" type="datetimeFigureOut">
              <a:rPr lang="ru-RU" smtClean="0"/>
              <a:t>22.10.2014</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5EAE938C-2C3C-40CB-87F4-C4AF059CAE9A}" type="slidenum">
              <a:rPr lang="ru-RU" smtClean="0"/>
              <a:t>‹#›</a:t>
            </a:fld>
            <a:endParaRPr lang="ru-RU"/>
          </a:p>
        </p:txBody>
      </p:sp>
    </p:spTree>
    <p:extLst>
      <p:ext uri="{BB962C8B-B14F-4D97-AF65-F5344CB8AC3E}">
        <p14:creationId xmlns:p14="http://schemas.microsoft.com/office/powerpoint/2010/main" val="13818003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D3C967-A9BF-4A8C-A95A-21004F67E937}" type="datetimeFigureOut">
              <a:rPr lang="ru-RU" smtClean="0"/>
              <a:t>22.10.2014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AE938C-2C3C-40CB-87F4-C4AF059CAE9A}" type="slidenum">
              <a:rPr lang="ru-RU" smtClean="0"/>
              <a:t>‹#›</a:t>
            </a:fld>
            <a:endParaRPr lang="ru-RU"/>
          </a:p>
        </p:txBody>
      </p:sp>
    </p:spTree>
    <p:extLst>
      <p:ext uri="{BB962C8B-B14F-4D97-AF65-F5344CB8AC3E}">
        <p14:creationId xmlns:p14="http://schemas.microsoft.com/office/powerpoint/2010/main" val="21975916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124451" y="2780928"/>
            <a:ext cx="3620983" cy="34822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Shape 2"/>
          <p:cNvSpPr txBox="1">
            <a:spLocks noChangeArrowheads="1"/>
          </p:cNvSpPr>
          <p:nvPr/>
        </p:nvSpPr>
        <p:spPr bwMode="auto">
          <a:xfrm>
            <a:off x="1765919" y="3933056"/>
            <a:ext cx="6906871" cy="1752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defTabSz="911225" eaLnBrk="0" fontAlgn="base" hangingPunct="0">
              <a:spcBef>
                <a:spcPct val="20000"/>
              </a:spcBef>
              <a:spcAft>
                <a:spcPct val="0"/>
              </a:spcAft>
              <a:buChar char="»"/>
              <a:defRPr sz="2000">
                <a:solidFill>
                  <a:schemeClr val="tx1"/>
                </a:solidFill>
                <a:latin typeface="Arial" pitchFamily="34" charset="0"/>
              </a:defRPr>
            </a:lvl6pPr>
            <a:lvl7pPr marL="2971800" indent="-228600" defTabSz="911225" eaLnBrk="0" fontAlgn="base" hangingPunct="0">
              <a:spcBef>
                <a:spcPct val="20000"/>
              </a:spcBef>
              <a:spcAft>
                <a:spcPct val="0"/>
              </a:spcAft>
              <a:buChar char="»"/>
              <a:defRPr sz="2000">
                <a:solidFill>
                  <a:schemeClr val="tx1"/>
                </a:solidFill>
                <a:latin typeface="Arial" pitchFamily="34" charset="0"/>
              </a:defRPr>
            </a:lvl7pPr>
            <a:lvl8pPr marL="3429000" indent="-228600" defTabSz="911225" eaLnBrk="0" fontAlgn="base" hangingPunct="0">
              <a:spcBef>
                <a:spcPct val="20000"/>
              </a:spcBef>
              <a:spcAft>
                <a:spcPct val="0"/>
              </a:spcAft>
              <a:buChar char="»"/>
              <a:defRPr sz="2000">
                <a:solidFill>
                  <a:schemeClr val="tx1"/>
                </a:solidFill>
                <a:latin typeface="Arial" pitchFamily="34" charset="0"/>
              </a:defRPr>
            </a:lvl8pPr>
            <a:lvl9pPr marL="3886200" indent="-228600" defTabSz="911225" eaLnBrk="0" fontAlgn="base" hangingPunct="0">
              <a:spcBef>
                <a:spcPct val="20000"/>
              </a:spcBef>
              <a:spcAft>
                <a:spcPct val="0"/>
              </a:spcAft>
              <a:buChar char="»"/>
              <a:defRPr sz="2000">
                <a:solidFill>
                  <a:schemeClr val="tx1"/>
                </a:solidFill>
                <a:latin typeface="Arial" pitchFamily="34" charset="0"/>
              </a:defRPr>
            </a:lvl9pPr>
          </a:lstStyle>
          <a:p>
            <a:pPr lvl="1" eaLnBrk="1" hangingPunct="1">
              <a:spcBef>
                <a:spcPct val="0"/>
              </a:spcBef>
              <a:buFont typeface="StarSymbol"/>
              <a:buChar char=""/>
            </a:pPr>
            <a:endParaRPr lang="nb-NO" altLang="nb-NO" sz="1400" dirty="0">
              <a:solidFill>
                <a:schemeClr val="bg1"/>
              </a:solidFill>
            </a:endParaRPr>
          </a:p>
          <a:p>
            <a:pPr algn="r" eaLnBrk="1" hangingPunct="1">
              <a:spcBef>
                <a:spcPct val="0"/>
              </a:spcBef>
              <a:buFontTx/>
              <a:buNone/>
            </a:pPr>
            <a:r>
              <a:rPr lang="nb-NO" altLang="nb-NO" sz="2400" dirty="0" smtClean="0">
                <a:latin typeface="+mn-lt"/>
              </a:rPr>
              <a:t>Vasily Smolyanitsky </a:t>
            </a:r>
          </a:p>
          <a:p>
            <a:pPr algn="r" eaLnBrk="1" hangingPunct="1">
              <a:spcBef>
                <a:spcPct val="0"/>
              </a:spcBef>
              <a:buFontTx/>
              <a:buNone/>
            </a:pPr>
            <a:r>
              <a:rPr lang="nb-NO" altLang="nb-NO" sz="2400" dirty="0" smtClean="0">
                <a:latin typeface="+mn-lt"/>
              </a:rPr>
              <a:t>JCOMM ETSI chair</a:t>
            </a:r>
          </a:p>
          <a:p>
            <a:pPr eaLnBrk="1" hangingPunct="1">
              <a:spcBef>
                <a:spcPct val="0"/>
              </a:spcBef>
              <a:buFontTx/>
              <a:buNone/>
            </a:pPr>
            <a:endParaRPr lang="nb-NO" altLang="nb-NO" sz="2000" dirty="0">
              <a:latin typeface="+mn-lt"/>
            </a:endParaRPr>
          </a:p>
        </p:txBody>
      </p:sp>
      <p:pic>
        <p:nvPicPr>
          <p:cNvPr id="8" name="Picture 19" descr="http://www.gloss-sealevel.org/images/jcomm_log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76900" y="116632"/>
            <a:ext cx="3467100" cy="895351"/>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744215" y="6227821"/>
            <a:ext cx="5267964" cy="369332"/>
          </a:xfrm>
          <a:prstGeom prst="rect">
            <a:avLst/>
          </a:prstGeom>
        </p:spPr>
        <p:txBody>
          <a:bodyPr wrap="square">
            <a:spAutoFit/>
          </a:bodyPr>
          <a:lstStyle/>
          <a:p>
            <a:pPr>
              <a:spcBef>
                <a:spcPct val="0"/>
              </a:spcBef>
            </a:pPr>
            <a:r>
              <a:rPr lang="en-US" altLang="ru-RU" b="1" dirty="0">
                <a:solidFill>
                  <a:schemeClr val="tx2"/>
                </a:solidFill>
                <a:effectLst>
                  <a:outerShdw blurRad="38100" dist="38100" dir="2700000" algn="tl">
                    <a:srgbClr val="000000">
                      <a:alpha val="43137"/>
                    </a:srgbClr>
                  </a:outerShdw>
                </a:effectLst>
              </a:rPr>
              <a:t>IICWG-15</a:t>
            </a:r>
            <a:r>
              <a:rPr lang="en-CA" altLang="ru-RU" b="1" dirty="0">
                <a:solidFill>
                  <a:schemeClr val="tx2"/>
                </a:solidFill>
                <a:effectLst>
                  <a:outerShdw blurRad="38100" dist="38100" dir="2700000" algn="tl">
                    <a:srgbClr val="000000">
                      <a:alpha val="43137"/>
                    </a:srgbClr>
                  </a:outerShdw>
                </a:effectLst>
              </a:rPr>
              <a:t>, Punta Arenas, Chile, October</a:t>
            </a:r>
            <a:r>
              <a:rPr lang="en-US" altLang="ru-RU" b="1" dirty="0">
                <a:solidFill>
                  <a:schemeClr val="tx2"/>
                </a:solidFill>
                <a:effectLst>
                  <a:outerShdw blurRad="38100" dist="38100" dir="2700000" algn="tl">
                    <a:srgbClr val="000000">
                      <a:alpha val="43137"/>
                    </a:srgbClr>
                  </a:outerShdw>
                </a:effectLst>
              </a:rPr>
              <a:t> 20-25, 2014</a:t>
            </a:r>
          </a:p>
        </p:txBody>
      </p:sp>
      <p:sp>
        <p:nvSpPr>
          <p:cNvPr id="2" name="Заголовок 1"/>
          <p:cNvSpPr>
            <a:spLocks noGrp="1"/>
          </p:cNvSpPr>
          <p:nvPr>
            <p:ph type="ctrTitle"/>
          </p:nvPr>
        </p:nvSpPr>
        <p:spPr>
          <a:xfrm>
            <a:off x="16381" y="1011983"/>
            <a:ext cx="8917582" cy="1604495"/>
          </a:xfrm>
        </p:spPr>
        <p:txBody>
          <a:bodyPr>
            <a:normAutofit/>
          </a:bodyPr>
          <a:lstStyle/>
          <a:p>
            <a:pPr lvl="0"/>
            <a:r>
              <a:rPr lang="en-US" sz="3200" b="1" dirty="0" smtClean="0">
                <a:effectLst>
                  <a:outerShdw blurRad="38100" dist="38100" dir="2700000" algn="tl">
                    <a:srgbClr val="000000">
                      <a:alpha val="43137"/>
                    </a:srgbClr>
                  </a:outerShdw>
                </a:effectLst>
              </a:rPr>
              <a:t>WMO GMDSS status and development for the Antarctic waters:  </a:t>
            </a:r>
            <a:r>
              <a:rPr lang="en-US" sz="3200" dirty="0" smtClean="0">
                <a:effectLst>
                  <a:outerShdw blurRad="38100" dist="38100" dir="2700000" algn="tl">
                    <a:srgbClr val="000000">
                      <a:alpha val="43137"/>
                    </a:srgbClr>
                  </a:outerShdw>
                </a:effectLst>
              </a:rPr>
              <a:t>status and briefs from ETSI-V, IAW-4, MSS-2</a:t>
            </a:r>
            <a:endParaRPr lang="ru-RU" sz="36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176933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5283" y="188640"/>
            <a:ext cx="8229600" cy="576064"/>
          </a:xfrm>
        </p:spPr>
        <p:txBody>
          <a:bodyPr>
            <a:normAutofit fontScale="90000"/>
          </a:bodyPr>
          <a:lstStyle/>
          <a:p>
            <a:r>
              <a:rPr lang="en-US" b="1" dirty="0" smtClean="0">
                <a:effectLst>
                  <a:outerShdw blurRad="38100" dist="38100" dir="2700000" algn="tl">
                    <a:srgbClr val="000000">
                      <a:alpha val="43137"/>
                    </a:srgbClr>
                  </a:outerShdw>
                </a:effectLst>
              </a:rPr>
              <a:t>ETSI-V, IAW-4, MSS-2 </a:t>
            </a:r>
            <a:r>
              <a:rPr lang="en-US" b="1" dirty="0" smtClean="0">
                <a:effectLst>
                  <a:outerShdw blurRad="38100" dist="38100" dir="2700000" algn="tl">
                    <a:srgbClr val="000000">
                      <a:alpha val="43137"/>
                    </a:srgbClr>
                  </a:outerShdw>
                </a:effectLst>
              </a:rPr>
              <a:t>basics</a:t>
            </a:r>
            <a:endParaRPr lang="ru-RU" b="1" dirty="0">
              <a:effectLst>
                <a:outerShdw blurRad="38100" dist="38100" dir="2700000" algn="tl">
                  <a:srgbClr val="000000">
                    <a:alpha val="43137"/>
                  </a:srgbClr>
                </a:outerShdw>
              </a:effectLst>
            </a:endParaRPr>
          </a:p>
        </p:txBody>
      </p:sp>
      <p:pic>
        <p:nvPicPr>
          <p:cNvPr id="2050" name="Picture 2" descr="GroupPhoto_Urho_VS"/>
          <p:cNvPicPr>
            <a:picLocks noChangeAspect="1" noChangeArrowheads="1"/>
          </p:cNvPicPr>
          <p:nvPr/>
        </p:nvPicPr>
        <p:blipFill>
          <a:blip r:embed="rId2" cstate="print">
            <a:extLst>
              <a:ext uri="{28A0092B-C50C-407E-A947-70E740481C1C}">
                <a14:useLocalDpi xmlns:a14="http://schemas.microsoft.com/office/drawing/2010/main" val="0"/>
              </a:ext>
            </a:extLst>
          </a:blip>
          <a:srcRect t="13101" r="4962" b="13101"/>
          <a:stretch>
            <a:fillRect/>
          </a:stretch>
        </p:blipFill>
        <p:spPr bwMode="auto">
          <a:xfrm>
            <a:off x="4355976" y="2924944"/>
            <a:ext cx="4066371" cy="1770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Объект 2"/>
          <p:cNvSpPr>
            <a:spLocks noGrp="1"/>
          </p:cNvSpPr>
          <p:nvPr>
            <p:ph idx="1"/>
          </p:nvPr>
        </p:nvSpPr>
        <p:spPr>
          <a:xfrm>
            <a:off x="0" y="3083083"/>
            <a:ext cx="4464496" cy="2002101"/>
          </a:xfrm>
        </p:spPr>
        <p:txBody>
          <a:bodyPr>
            <a:normAutofit fontScale="40000" lnSpcReduction="20000"/>
          </a:bodyPr>
          <a:lstStyle/>
          <a:p>
            <a:pPr marL="0" indent="0">
              <a:buNone/>
            </a:pPr>
            <a:r>
              <a:rPr lang="en-GB" sz="3400" b="1" dirty="0"/>
              <a:t>4.4 Extend sea ice GMDSS components for the SO METAREAs</a:t>
            </a:r>
            <a:endParaRPr lang="ru-RU" sz="3400" b="1" dirty="0"/>
          </a:p>
          <a:p>
            <a:pPr>
              <a:buFont typeface="Wingdings" panose="05000000000000000000" pitchFamily="2" charset="2"/>
              <a:buChar char="ü"/>
            </a:pPr>
            <a:r>
              <a:rPr lang="en-US" sz="3400" dirty="0" smtClean="0"/>
              <a:t>Review </a:t>
            </a:r>
            <a:r>
              <a:rPr lang="en-US" sz="3400" dirty="0"/>
              <a:t>regulations for preparation and information exchange for ice in GMDSS bulletins for the </a:t>
            </a:r>
            <a:r>
              <a:rPr lang="en-US" sz="3400" dirty="0" smtClean="0"/>
              <a:t>SO </a:t>
            </a:r>
          </a:p>
          <a:p>
            <a:pPr>
              <a:buFont typeface="Wingdings" panose="05000000000000000000" pitchFamily="2" charset="2"/>
              <a:buChar char="ü"/>
            </a:pPr>
            <a:r>
              <a:rPr lang="en-GB" sz="3400" dirty="0" smtClean="0"/>
              <a:t>Produce </a:t>
            </a:r>
            <a:r>
              <a:rPr lang="en-GB" sz="3400" dirty="0"/>
              <a:t>ice edge (manual, semi-automatically, automatically) as text </a:t>
            </a:r>
            <a:r>
              <a:rPr lang="en-GB" sz="3400" dirty="0" err="1"/>
              <a:t>SafetyNET</a:t>
            </a:r>
            <a:r>
              <a:rPr lang="en-GB" sz="3400" dirty="0"/>
              <a:t> and </a:t>
            </a:r>
            <a:r>
              <a:rPr lang="en-GB" sz="3400" dirty="0" err="1"/>
              <a:t>shp</a:t>
            </a:r>
            <a:r>
              <a:rPr lang="en-GB" sz="3400" dirty="0"/>
              <a:t>-file, post results on a </a:t>
            </a:r>
            <a:r>
              <a:rPr lang="en-GB" sz="3400" dirty="0" smtClean="0"/>
              <a:t>ftp-server, </a:t>
            </a:r>
            <a:r>
              <a:rPr lang="en-US" sz="3400" dirty="0" smtClean="0"/>
              <a:t>document </a:t>
            </a:r>
            <a:r>
              <a:rPr lang="en-US" sz="3400" dirty="0"/>
              <a:t>methods to disseminate information to area coordinators for use. </a:t>
            </a:r>
          </a:p>
          <a:p>
            <a:pPr marL="457200" lvl="1" indent="0">
              <a:buNone/>
            </a:pPr>
            <a:endParaRPr lang="en-US" dirty="0" smtClean="0"/>
          </a:p>
          <a:p>
            <a:endParaRPr lang="en-US" dirty="0"/>
          </a:p>
          <a:p>
            <a:pPr marL="0" indent="0">
              <a:buNone/>
            </a:pPr>
            <a:endParaRPr lang="en-GB" b="1" dirty="0" smtClean="0"/>
          </a:p>
        </p:txBody>
      </p:sp>
      <p:sp>
        <p:nvSpPr>
          <p:cNvPr id="3" name="Прямоугольник 2"/>
          <p:cNvSpPr/>
          <p:nvPr/>
        </p:nvSpPr>
        <p:spPr>
          <a:xfrm>
            <a:off x="3404795" y="2392271"/>
            <a:ext cx="5724128" cy="369332"/>
          </a:xfrm>
          <a:prstGeom prst="rect">
            <a:avLst/>
          </a:prstGeom>
        </p:spPr>
        <p:txBody>
          <a:bodyPr wrap="square">
            <a:spAutoFit/>
          </a:bodyPr>
          <a:lstStyle/>
          <a:p>
            <a:pPr lvl="0">
              <a:spcBef>
                <a:spcPct val="20000"/>
              </a:spcBef>
            </a:pPr>
            <a:r>
              <a:rPr lang="en-US" b="1" dirty="0" smtClean="0">
                <a:solidFill>
                  <a:srgbClr val="FF0000"/>
                </a:solidFill>
              </a:rPr>
              <a:t>2) Antarctic workshop, 12-13 </a:t>
            </a:r>
            <a:r>
              <a:rPr lang="en-US" b="1" dirty="0">
                <a:solidFill>
                  <a:srgbClr val="FF0000"/>
                </a:solidFill>
              </a:rPr>
              <a:t>June </a:t>
            </a:r>
            <a:r>
              <a:rPr lang="en-US" b="1" dirty="0" smtClean="0">
                <a:solidFill>
                  <a:srgbClr val="FF0000"/>
                </a:solidFill>
              </a:rPr>
              <a:t>2014, as </a:t>
            </a:r>
            <a:r>
              <a:rPr lang="en-US" b="1" dirty="0">
                <a:solidFill>
                  <a:srgbClr val="FF0000"/>
                </a:solidFill>
              </a:rPr>
              <a:t>a part </a:t>
            </a:r>
            <a:r>
              <a:rPr lang="en-US" b="1" dirty="0" smtClean="0">
                <a:solidFill>
                  <a:srgbClr val="FF0000"/>
                </a:solidFill>
              </a:rPr>
              <a:t>of IAW-4</a:t>
            </a:r>
            <a:endParaRPr lang="en-US" b="1" dirty="0">
              <a:solidFill>
                <a:srgbClr val="FF0000"/>
              </a:solidFill>
            </a:endParaRPr>
          </a:p>
        </p:txBody>
      </p:sp>
      <p:pic>
        <p:nvPicPr>
          <p:cNvPr id="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9" y="1062028"/>
            <a:ext cx="2520280" cy="16744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Прямоугольник 3"/>
          <p:cNvSpPr/>
          <p:nvPr/>
        </p:nvSpPr>
        <p:spPr>
          <a:xfrm>
            <a:off x="323528" y="692696"/>
            <a:ext cx="4752528" cy="338554"/>
          </a:xfrm>
          <a:prstGeom prst="rect">
            <a:avLst/>
          </a:prstGeom>
        </p:spPr>
        <p:txBody>
          <a:bodyPr wrap="square">
            <a:spAutoFit/>
          </a:bodyPr>
          <a:lstStyle/>
          <a:p>
            <a:r>
              <a:rPr lang="en-US" sz="1600" b="1" dirty="0" smtClean="0">
                <a:solidFill>
                  <a:srgbClr val="FF0000"/>
                </a:solidFill>
              </a:rPr>
              <a:t>1) ETSI-V</a:t>
            </a:r>
            <a:r>
              <a:rPr lang="en-US" sz="1600" b="1" dirty="0">
                <a:solidFill>
                  <a:srgbClr val="FF0000"/>
                </a:solidFill>
              </a:rPr>
              <a:t>, </a:t>
            </a:r>
            <a:r>
              <a:rPr lang="en-US" altLang="ru-RU" sz="1600" b="1" dirty="0">
                <a:solidFill>
                  <a:srgbClr val="FF0000"/>
                </a:solidFill>
              </a:rPr>
              <a:t>25-28 March, 2014, CIS, Ottawa, Canada</a:t>
            </a:r>
            <a:r>
              <a:rPr lang="en-US" sz="1600" b="1" dirty="0">
                <a:solidFill>
                  <a:srgbClr val="FF0000"/>
                </a:solidFill>
              </a:rPr>
              <a:t> </a:t>
            </a:r>
            <a:endParaRPr lang="ru-RU" sz="1600" dirty="0"/>
          </a:p>
        </p:txBody>
      </p:sp>
      <p:sp>
        <p:nvSpPr>
          <p:cNvPr id="6" name="Прямоугольник 5"/>
          <p:cNvSpPr/>
          <p:nvPr/>
        </p:nvSpPr>
        <p:spPr>
          <a:xfrm>
            <a:off x="3059832" y="1066734"/>
            <a:ext cx="5832648" cy="954107"/>
          </a:xfrm>
          <a:prstGeom prst="rect">
            <a:avLst/>
          </a:prstGeom>
        </p:spPr>
        <p:txBody>
          <a:bodyPr wrap="square">
            <a:spAutoFit/>
          </a:bodyPr>
          <a:lstStyle/>
          <a:p>
            <a:r>
              <a:rPr lang="en-US" sz="1400" b="1" dirty="0" smtClean="0"/>
              <a:t>3.3  Sea </a:t>
            </a:r>
            <a:r>
              <a:rPr lang="en-US" sz="1400" b="1" dirty="0"/>
              <a:t>Ice MSI in the sub- and non-Arctic METAREAs and Antarctic</a:t>
            </a:r>
          </a:p>
          <a:p>
            <a:pPr marL="285750" indent="-285750">
              <a:buFont typeface="Wingdings" panose="05000000000000000000" pitchFamily="2" charset="2"/>
              <a:buChar char="ü"/>
            </a:pPr>
            <a:r>
              <a:rPr lang="en-US" sz="1400" dirty="0" smtClean="0"/>
              <a:t>Agree on formal mechanisms to implement  [JCOMM] Commission </a:t>
            </a:r>
            <a:r>
              <a:rPr lang="en-US" sz="1400" dirty="0"/>
              <a:t>recommendation </a:t>
            </a:r>
            <a:r>
              <a:rPr lang="en-US" sz="1400" dirty="0" smtClean="0"/>
              <a:t>for the SO METAREAs, </a:t>
            </a:r>
            <a:r>
              <a:rPr lang="en-US" sz="1400" dirty="0"/>
              <a:t>to follow the agreement by Arctic METAREAs (XVII to XXI) on exchange and preparation of GMDSS sea </a:t>
            </a:r>
            <a:r>
              <a:rPr lang="en-US" sz="1400" dirty="0" smtClean="0"/>
              <a:t>ice</a:t>
            </a:r>
            <a:endParaRPr lang="ru-RU" sz="1400" dirty="0"/>
          </a:p>
        </p:txBody>
      </p:sp>
      <p:sp>
        <p:nvSpPr>
          <p:cNvPr id="9" name="Прямоугольник 11"/>
          <p:cNvSpPr>
            <a:spLocks noChangeArrowheads="1"/>
          </p:cNvSpPr>
          <p:nvPr/>
        </p:nvSpPr>
        <p:spPr bwMode="auto">
          <a:xfrm>
            <a:off x="3850347" y="4941168"/>
            <a:ext cx="4572000" cy="523220"/>
          </a:xfrm>
          <a:prstGeom prst="rect">
            <a:avLst/>
          </a:prstGeom>
          <a:noFill/>
          <a:ln>
            <a:noFill/>
          </a:ln>
          <a:extLst/>
        </p:spPr>
        <p:txBody>
          <a:bodyPr wrap="square">
            <a:spAutoFit/>
          </a:bodyPr>
          <a:lstStyle>
            <a:lvl1pPr marL="342900" indent="-342900" eaLnBrk="0" hangingPunct="0">
              <a:defRPr>
                <a:solidFill>
                  <a:schemeClr val="tx1"/>
                </a:solidFill>
                <a:latin typeface="Arial" charset="0"/>
                <a:cs typeface="Arial" charset="0"/>
              </a:defRPr>
            </a:lvl1pPr>
            <a:lvl2pPr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lvl="1" eaLnBrk="1" hangingPunct="1"/>
            <a:r>
              <a:rPr lang="en-US" sz="1400" b="1" dirty="0" smtClean="0">
                <a:solidFill>
                  <a:srgbClr val="FF0000"/>
                </a:solidFill>
              </a:rPr>
              <a:t>3) 2</a:t>
            </a:r>
            <a:r>
              <a:rPr lang="en-US" sz="1400" b="1" baseline="30000" dirty="0" smtClean="0">
                <a:solidFill>
                  <a:srgbClr val="FF0000"/>
                </a:solidFill>
              </a:rPr>
              <a:t>nd</a:t>
            </a:r>
            <a:r>
              <a:rPr lang="en-US" sz="1400" b="1" dirty="0" smtClean="0">
                <a:solidFill>
                  <a:srgbClr val="FF0000"/>
                </a:solidFill>
              </a:rPr>
              <a:t> MSS </a:t>
            </a:r>
            <a:r>
              <a:rPr lang="en-US" sz="1400" b="1" dirty="0">
                <a:solidFill>
                  <a:srgbClr val="FF0000"/>
                </a:solidFill>
              </a:rPr>
              <a:t>Enhancement Workshop, 18-22 Aug 2014, </a:t>
            </a:r>
            <a:r>
              <a:rPr lang="en-US" sz="1400" b="1" dirty="0" smtClean="0">
                <a:solidFill>
                  <a:srgbClr val="FF0000"/>
                </a:solidFill>
              </a:rPr>
              <a:t>Wellington, NZ</a:t>
            </a:r>
            <a:endParaRPr lang="en-US" altLang="ru-RU" sz="1400" b="1" dirty="0">
              <a:solidFill>
                <a:srgbClr val="FF0000"/>
              </a:solidFill>
            </a:endParaRPr>
          </a:p>
        </p:txBody>
      </p:sp>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7127" y="4941168"/>
            <a:ext cx="2612161" cy="17501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Объект 2"/>
          <p:cNvSpPr txBox="1">
            <a:spLocks/>
          </p:cNvSpPr>
          <p:nvPr/>
        </p:nvSpPr>
        <p:spPr>
          <a:xfrm>
            <a:off x="4001206" y="5464388"/>
            <a:ext cx="4747258" cy="122690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en-US" sz="1600" b="1" dirty="0" smtClean="0"/>
              <a:t>5.2.4 Extension </a:t>
            </a:r>
            <a:r>
              <a:rPr lang="en-US" sz="1600" b="1" dirty="0"/>
              <a:t>of the ice services for the Southern Ocean </a:t>
            </a:r>
          </a:p>
          <a:p>
            <a:pPr>
              <a:buFont typeface="Wingdings" panose="05000000000000000000" pitchFamily="2" charset="2"/>
              <a:buChar char="ü"/>
            </a:pPr>
            <a:r>
              <a:rPr lang="en-US" sz="1600" dirty="0" smtClean="0"/>
              <a:t>Present ETSI and IAW recommendations </a:t>
            </a:r>
            <a:r>
              <a:rPr lang="en-US" sz="1600" dirty="0" smtClean="0"/>
              <a:t>to </a:t>
            </a:r>
            <a:r>
              <a:rPr lang="en-US" sz="1600" dirty="0" smtClean="0"/>
              <a:t>METAREAs coordinators for next actions</a:t>
            </a:r>
            <a:endParaRPr lang="en-GB" sz="1600" b="1" dirty="0" smtClean="0"/>
          </a:p>
        </p:txBody>
      </p:sp>
    </p:spTree>
    <p:extLst>
      <p:ext uri="{BB962C8B-B14F-4D97-AF65-F5344CB8AC3E}">
        <p14:creationId xmlns:p14="http://schemas.microsoft.com/office/powerpoint/2010/main" val="28807527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56530"/>
          </a:xfrm>
        </p:spPr>
        <p:txBody>
          <a:bodyPr>
            <a:normAutofit fontScale="90000"/>
          </a:bodyPr>
          <a:lstStyle/>
          <a:p>
            <a:r>
              <a:rPr lang="en-US" dirty="0" smtClean="0"/>
              <a:t>ETSI-V actions:</a:t>
            </a:r>
            <a:endParaRPr lang="ru-RU"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87624" y="731168"/>
            <a:ext cx="7466754" cy="601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829050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2492896"/>
            <a:ext cx="8229600" cy="1008112"/>
          </a:xfrm>
        </p:spPr>
        <p:txBody>
          <a:bodyPr>
            <a:noAutofit/>
          </a:bodyPr>
          <a:lstStyle/>
          <a:p>
            <a:r>
              <a:rPr lang="en-US" sz="5400" b="1" dirty="0">
                <a:effectLst>
                  <a:outerShdw blurRad="38100" dist="38100" dir="2700000" algn="tl">
                    <a:srgbClr val="000000">
                      <a:alpha val="43137"/>
                    </a:srgbClr>
                  </a:outerShdw>
                </a:effectLst>
              </a:rPr>
              <a:t>Antarctic Ice Analysts Workshop</a:t>
            </a:r>
            <a:endParaRPr lang="ru-RU" sz="54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73654099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67544" y="620688"/>
            <a:ext cx="8229600" cy="5832648"/>
          </a:xfrm>
        </p:spPr>
        <p:txBody>
          <a:bodyPr>
            <a:normAutofit fontScale="92500"/>
          </a:bodyPr>
          <a:lstStyle/>
          <a:p>
            <a:pPr marL="0" indent="0">
              <a:buNone/>
            </a:pPr>
            <a:r>
              <a:rPr lang="en-GB" b="1" dirty="0" smtClean="0"/>
              <a:t>IAW-4 - theme II - Extend </a:t>
            </a:r>
            <a:r>
              <a:rPr lang="en-GB" b="1" dirty="0"/>
              <a:t>sea ice GMDSS components for the SO METAREAs</a:t>
            </a:r>
            <a:endParaRPr lang="ru-RU" dirty="0"/>
          </a:p>
          <a:p>
            <a:r>
              <a:rPr lang="en-US" sz="2800" b="1" dirty="0" smtClean="0"/>
              <a:t>Case </a:t>
            </a:r>
            <a:r>
              <a:rPr lang="en-US" sz="2800" b="1" dirty="0"/>
              <a:t>study 2: Produce ice edge for a GMDSS </a:t>
            </a:r>
            <a:r>
              <a:rPr lang="en-US" sz="2800" b="1" dirty="0" err="1"/>
              <a:t>SafetyNET</a:t>
            </a:r>
            <a:r>
              <a:rPr lang="en-US" sz="2800" b="1" dirty="0"/>
              <a:t> bulletin and document methods to disseminate </a:t>
            </a:r>
            <a:r>
              <a:rPr lang="en-US" sz="2800" b="1" dirty="0" smtClean="0"/>
              <a:t>information</a:t>
            </a:r>
          </a:p>
          <a:p>
            <a:pPr lvl="1"/>
            <a:r>
              <a:rPr lang="en-GB" sz="2400" dirty="0" smtClean="0"/>
              <a:t>Review Arctic </a:t>
            </a:r>
            <a:r>
              <a:rPr lang="en-GB" sz="2400" dirty="0"/>
              <a:t>METAREAS experience and status</a:t>
            </a:r>
            <a:endParaRPr lang="ru-RU" sz="2400" dirty="0"/>
          </a:p>
          <a:p>
            <a:pPr lvl="1"/>
            <a:r>
              <a:rPr lang="en-GB" sz="2400" dirty="0" smtClean="0"/>
              <a:t>Review </a:t>
            </a:r>
            <a:r>
              <a:rPr lang="en-GB" sz="2400" dirty="0"/>
              <a:t>regulations for preparation and information exchange for ice in GMDSS bulletins </a:t>
            </a:r>
            <a:endParaRPr lang="en-GB" sz="2400" dirty="0" smtClean="0"/>
          </a:p>
          <a:p>
            <a:pPr lvl="1"/>
            <a:r>
              <a:rPr lang="en-GB" sz="2400" dirty="0" smtClean="0"/>
              <a:t>Form </a:t>
            </a:r>
            <a:r>
              <a:rPr lang="en-GB" sz="2400" dirty="0"/>
              <a:t>2 break-out groups (leads: AARI, NIC, </a:t>
            </a:r>
            <a:r>
              <a:rPr lang="en-GB" sz="2400" dirty="0" smtClean="0"/>
              <a:t>NIS)</a:t>
            </a:r>
          </a:p>
          <a:p>
            <a:pPr lvl="1"/>
            <a:r>
              <a:rPr lang="en-GB" sz="2400" dirty="0" smtClean="0"/>
              <a:t>Exchange </a:t>
            </a:r>
            <a:r>
              <a:rPr lang="en-GB" sz="2400" dirty="0"/>
              <a:t>material and GIS projects (imagery, ArcGIS &amp; </a:t>
            </a:r>
            <a:r>
              <a:rPr lang="en-GB" sz="2400" dirty="0" smtClean="0"/>
              <a:t>QGIS)</a:t>
            </a:r>
          </a:p>
          <a:p>
            <a:pPr lvl="1"/>
            <a:r>
              <a:rPr lang="en-GB" sz="2400" dirty="0" smtClean="0"/>
              <a:t>Produce </a:t>
            </a:r>
            <a:r>
              <a:rPr lang="en-GB" sz="2400" dirty="0"/>
              <a:t>ice </a:t>
            </a:r>
            <a:r>
              <a:rPr lang="en-GB" sz="2400" dirty="0" smtClean="0"/>
              <a:t>edge: manual</a:t>
            </a:r>
            <a:r>
              <a:rPr lang="en-GB" sz="2400" dirty="0"/>
              <a:t>, semi-automatically, </a:t>
            </a:r>
            <a:r>
              <a:rPr lang="en-GB" sz="2400" dirty="0" smtClean="0"/>
              <a:t>automatically </a:t>
            </a:r>
            <a:r>
              <a:rPr lang="en-GB" sz="2400" dirty="0"/>
              <a:t>as text </a:t>
            </a:r>
            <a:r>
              <a:rPr lang="en-GB" sz="2400" dirty="0" err="1"/>
              <a:t>SafetyNET</a:t>
            </a:r>
            <a:r>
              <a:rPr lang="en-GB" sz="2400" dirty="0"/>
              <a:t> and </a:t>
            </a:r>
            <a:r>
              <a:rPr lang="en-GB" sz="2400" dirty="0" err="1"/>
              <a:t>shp</a:t>
            </a:r>
            <a:r>
              <a:rPr lang="en-GB" sz="2400" dirty="0"/>
              <a:t>-file, post results on a ftp-server</a:t>
            </a:r>
            <a:endParaRPr lang="ru-RU" sz="2400" dirty="0"/>
          </a:p>
          <a:p>
            <a:pPr lvl="1"/>
            <a:r>
              <a:rPr lang="en-GB" sz="2400" dirty="0" smtClean="0"/>
              <a:t>Plenary </a:t>
            </a:r>
            <a:r>
              <a:rPr lang="en-GB" sz="2400" dirty="0"/>
              <a:t>presentation of results and comparison</a:t>
            </a:r>
            <a:endParaRPr lang="ru-RU" sz="2400" dirty="0"/>
          </a:p>
          <a:p>
            <a:pPr lvl="1"/>
            <a:r>
              <a:rPr lang="en-GB" sz="2400" dirty="0" smtClean="0"/>
              <a:t>Plenary </a:t>
            </a:r>
            <a:r>
              <a:rPr lang="en-GB" sz="2400" dirty="0"/>
              <a:t>summary on </a:t>
            </a:r>
            <a:r>
              <a:rPr lang="en-GB" sz="2400" dirty="0" smtClean="0"/>
              <a:t>specification</a:t>
            </a:r>
            <a:endParaRPr lang="ru-RU" sz="2400" dirty="0"/>
          </a:p>
        </p:txBody>
      </p:sp>
    </p:spTree>
    <p:extLst>
      <p:ext uri="{BB962C8B-B14F-4D97-AF65-F5344CB8AC3E}">
        <p14:creationId xmlns:p14="http://schemas.microsoft.com/office/powerpoint/2010/main" val="36324269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1030725"/>
            <a:ext cx="3632657" cy="34935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6238" y="1590199"/>
            <a:ext cx="1996084" cy="17475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67544" y="260648"/>
            <a:ext cx="8229600" cy="562074"/>
          </a:xfrm>
        </p:spPr>
        <p:txBody>
          <a:bodyPr>
            <a:noAutofit/>
          </a:bodyPr>
          <a:lstStyle/>
          <a:p>
            <a:r>
              <a:rPr lang="en-US" sz="2800" b="1" dirty="0" smtClean="0">
                <a:effectLst>
                  <a:outerShdw blurRad="38100" dist="38100" dir="2700000" algn="tl">
                    <a:srgbClr val="000000">
                      <a:alpha val="43137"/>
                    </a:srgbClr>
                  </a:outerShdw>
                </a:effectLst>
              </a:rPr>
              <a:t>Manual/Automatic based on AMSR2 imagery for 31/03/2014</a:t>
            </a:r>
            <a:endParaRPr lang="ru-RU" sz="2800" b="1" dirty="0">
              <a:effectLst>
                <a:outerShdw blurRad="38100" dist="38100" dir="2700000" algn="tl">
                  <a:srgbClr val="000000">
                    <a:alpha val="43137"/>
                  </a:srgbClr>
                </a:outerShdw>
              </a:effectLst>
            </a:endParaRPr>
          </a:p>
        </p:txBody>
      </p:sp>
      <p:pic>
        <p:nvPicPr>
          <p:cNvPr id="5122" name="Picture 2" descr="http://gmdss.aari.ru/docs/iaw4/AntarcticCaseStudy/_Analysis/case_study_2/Group_2/amsr2_20140331/amsr2_20140331_example.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43461" y="1772816"/>
            <a:ext cx="1801004" cy="1337510"/>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5189515" y="3789039"/>
            <a:ext cx="3907892" cy="2862322"/>
          </a:xfrm>
          <a:prstGeom prst="rect">
            <a:avLst/>
          </a:prstGeom>
          <a:solidFill>
            <a:schemeClr val="bg1">
              <a:lumMod val="95000"/>
              <a:alpha val="50000"/>
            </a:schemeClr>
          </a:solidFill>
        </p:spPr>
        <p:txBody>
          <a:bodyPr wrap="square">
            <a:spAutoFit/>
          </a:bodyPr>
          <a:lstStyle/>
          <a:p>
            <a:r>
              <a:rPr lang="pl-PL" sz="1000" dirty="0"/>
              <a:t>ICE BULLETIN FOR METAREA 15 ISSUED BY THE CHILEAN NAVY WEATHER SERVICE(gespinosa@directemar.cl) AT 23 UTC 31 MARESTO </a:t>
            </a:r>
            <a:endParaRPr lang="en-US" sz="1000" dirty="0" smtClean="0"/>
          </a:p>
          <a:p>
            <a:r>
              <a:rPr lang="pl-PL" sz="1000" dirty="0" smtClean="0"/>
              <a:t>SECTOR W</a:t>
            </a:r>
            <a:endParaRPr lang="en-US" sz="1000" dirty="0" smtClean="0"/>
          </a:p>
          <a:p>
            <a:r>
              <a:rPr lang="pl-PL" sz="1000" dirty="0" smtClean="0"/>
              <a:t>ICE </a:t>
            </a:r>
            <a:r>
              <a:rPr lang="pl-PL" sz="1000" dirty="0"/>
              <a:t>S OF 7004S 11900W, 7152S 11819W, 7010S 11722W, 7027S 11516W, 7031S 11457W, 7059S 11040W, 6909S 10729W, 6927S 10659W, 6924S 10413W, 6933S 10302W, 6951S 10042W, 6951S 09841W, 6804S </a:t>
            </a:r>
            <a:r>
              <a:rPr lang="pl-PL" sz="1000" dirty="0" smtClean="0"/>
              <a:t>09730W</a:t>
            </a:r>
            <a:endParaRPr lang="en-US" sz="1000" dirty="0" smtClean="0"/>
          </a:p>
          <a:p>
            <a:r>
              <a:rPr lang="pl-PL" sz="1000" dirty="0" smtClean="0"/>
              <a:t>SECTOR </a:t>
            </a:r>
            <a:r>
              <a:rPr lang="pl-PL" sz="1000" dirty="0"/>
              <a:t>CENTRAL </a:t>
            </a:r>
            <a:r>
              <a:rPr lang="pl-PL" sz="1000" dirty="0" smtClean="0"/>
              <a:t>W</a:t>
            </a:r>
            <a:endParaRPr lang="en-US" sz="1000" dirty="0" smtClean="0"/>
          </a:p>
          <a:p>
            <a:r>
              <a:rPr lang="pl-PL" sz="1000" dirty="0" smtClean="0"/>
              <a:t>ICE </a:t>
            </a:r>
            <a:r>
              <a:rPr lang="pl-PL" sz="1000" dirty="0"/>
              <a:t>S OF 6804S 09730W, 6806S 09736W, 6811S 09640W, 6812S 09217W, 6845S 09243W, 6702S 09137W, 6703S 09035W, 6847S 08802W, 6704S 08717W, 6706S 08505W, 6857S 08447W, 6841S 08200W, 6836S 08144W, 6844S 07819W, 6824S 07636W, 6811S 07514W, 6814S 07554W, 6817S 07400WCOSTA W </a:t>
            </a:r>
            <a:endParaRPr lang="en-US" sz="1000" dirty="0" smtClean="0"/>
          </a:p>
          <a:p>
            <a:r>
              <a:rPr lang="pl-PL" sz="1000" dirty="0" smtClean="0"/>
              <a:t>TIERRA </a:t>
            </a:r>
            <a:r>
              <a:rPr lang="pl-PL" sz="1000" dirty="0"/>
              <a:t>DE O'HIGGINSICE </a:t>
            </a:r>
            <a:endParaRPr lang="en-US" sz="1000" dirty="0" smtClean="0"/>
          </a:p>
          <a:p>
            <a:r>
              <a:rPr lang="pl-PL" sz="1000" dirty="0" smtClean="0"/>
              <a:t>S </a:t>
            </a:r>
            <a:r>
              <a:rPr lang="pl-PL" sz="1000" dirty="0"/>
              <a:t>OF 6817S 07400W, 6850S 07314W, 6706S 07120W, 6705S 07002W, 6741S 07154W, 6626S 07037W, 6653S 06959W, 6526S 06704W, 6552S 06734W, 6410S </a:t>
            </a:r>
            <a:r>
              <a:rPr lang="pl-PL" sz="1000" dirty="0" smtClean="0"/>
              <a:t>06724W</a:t>
            </a:r>
            <a:endParaRPr lang="en-US" sz="1000" dirty="0" smtClean="0"/>
          </a:p>
          <a:p>
            <a:r>
              <a:rPr lang="pl-PL" sz="1000" dirty="0" smtClean="0"/>
              <a:t>ICE </a:t>
            </a:r>
            <a:r>
              <a:rPr lang="pl-PL" sz="1000" dirty="0"/>
              <a:t>EDGE NOT FOR NAVIGATIONAL PURPOSES</a:t>
            </a:r>
            <a:endParaRPr lang="ru-RU" sz="1000" dirty="0"/>
          </a:p>
        </p:txBody>
      </p:sp>
      <p:sp>
        <p:nvSpPr>
          <p:cNvPr id="4" name="Прямоугольник 3"/>
          <p:cNvSpPr/>
          <p:nvPr/>
        </p:nvSpPr>
        <p:spPr>
          <a:xfrm>
            <a:off x="74452" y="3635151"/>
            <a:ext cx="4137508" cy="3170099"/>
          </a:xfrm>
          <a:prstGeom prst="rect">
            <a:avLst/>
          </a:prstGeom>
          <a:solidFill>
            <a:schemeClr val="bg1">
              <a:lumMod val="95000"/>
              <a:alpha val="49000"/>
            </a:schemeClr>
          </a:solidFill>
        </p:spPr>
        <p:txBody>
          <a:bodyPr wrap="square">
            <a:spAutoFit/>
          </a:bodyPr>
          <a:lstStyle/>
          <a:p>
            <a:r>
              <a:rPr lang="en-US" sz="1000" dirty="0">
                <a:cs typeface="Courier New" panose="02070309020205020404" pitchFamily="49" charset="0"/>
              </a:rPr>
              <a:t>SECURITE</a:t>
            </a:r>
          </a:p>
          <a:p>
            <a:r>
              <a:rPr lang="en-US" sz="1000" dirty="0">
                <a:cs typeface="Courier New" panose="02070309020205020404" pitchFamily="49" charset="0"/>
              </a:rPr>
              <a:t>ICE BULLETIN FOR METAREA </a:t>
            </a:r>
            <a:r>
              <a:rPr lang="en-US" sz="1000" dirty="0" smtClean="0">
                <a:cs typeface="Courier New" panose="02070309020205020404" pitchFamily="49" charset="0"/>
              </a:rPr>
              <a:t>VI-XV</a:t>
            </a:r>
            <a:endParaRPr lang="en-US" sz="1000" dirty="0">
              <a:cs typeface="Courier New" panose="02070309020205020404" pitchFamily="49" charset="0"/>
            </a:endParaRPr>
          </a:p>
          <a:p>
            <a:r>
              <a:rPr lang="en-US" sz="1000" dirty="0">
                <a:cs typeface="Courier New" panose="02070309020205020404" pitchFamily="49" charset="0"/>
              </a:rPr>
              <a:t>ISSUED BY AARI AT 1200UTC 13 JUNE 2014</a:t>
            </a:r>
          </a:p>
          <a:p>
            <a:r>
              <a:rPr lang="en-US" sz="1000" dirty="0" smtClean="0">
                <a:cs typeface="Courier New" panose="02070309020205020404" pitchFamily="49" charset="0"/>
              </a:rPr>
              <a:t>ICE</a:t>
            </a:r>
            <a:endParaRPr lang="en-US" sz="1000" dirty="0">
              <a:cs typeface="Courier New" panose="02070309020205020404" pitchFamily="49" charset="0"/>
            </a:endParaRPr>
          </a:p>
          <a:p>
            <a:r>
              <a:rPr lang="en-US" sz="1000" dirty="0" smtClean="0">
                <a:cs typeface="Courier New" panose="02070309020205020404" pitchFamily="49" charset="0"/>
              </a:rPr>
              <a:t>….</a:t>
            </a:r>
          </a:p>
          <a:p>
            <a:r>
              <a:rPr lang="en-US" sz="1000" dirty="0" smtClean="0">
                <a:cs typeface="Courier New" panose="02070309020205020404" pitchFamily="49" charset="0"/>
              </a:rPr>
              <a:t>CASEY (WEST)-CASEY (EAST)</a:t>
            </a:r>
          </a:p>
          <a:p>
            <a:r>
              <a:rPr lang="en-US" sz="1000" dirty="0" smtClean="0">
                <a:cs typeface="Courier New" panose="02070309020205020404" pitchFamily="49" charset="0"/>
              </a:rPr>
              <a:t>ICE N TO 6408S 08000E, 6416S 08338E, 6308S 09134E, </a:t>
            </a:r>
          </a:p>
          <a:p>
            <a:r>
              <a:rPr lang="en-US" sz="1000" dirty="0" smtClean="0">
                <a:cs typeface="Courier New" panose="02070309020205020404" pitchFamily="49" charset="0"/>
              </a:rPr>
              <a:t>6245S 10210E, 6324S 11604E, 6359S 12600E, 6356S 12800E, </a:t>
            </a:r>
          </a:p>
          <a:p>
            <a:r>
              <a:rPr lang="en-US" sz="1000" dirty="0" smtClean="0">
                <a:cs typeface="Courier New" panose="02070309020205020404" pitchFamily="49" charset="0"/>
              </a:rPr>
              <a:t>6331S 13430E, 6402S 14319E, 6319S 15259E, 6318S 16000E.</a:t>
            </a:r>
          </a:p>
          <a:p>
            <a:r>
              <a:rPr lang="en-US" sz="1000" dirty="0" smtClean="0">
                <a:cs typeface="Courier New" panose="02070309020205020404" pitchFamily="49" charset="0"/>
              </a:rPr>
              <a:t>SOUTHERN</a:t>
            </a:r>
            <a:endParaRPr lang="en-US" sz="1000" dirty="0">
              <a:cs typeface="Courier New" panose="02070309020205020404" pitchFamily="49" charset="0"/>
            </a:endParaRPr>
          </a:p>
          <a:p>
            <a:r>
              <a:rPr lang="en-US" sz="1000" dirty="0">
                <a:cs typeface="Courier New" panose="02070309020205020404" pitchFamily="49" charset="0"/>
              </a:rPr>
              <a:t>ICE S TO 6318S 16000E, 6306S 16428E, 6617S 16724E, </a:t>
            </a:r>
          </a:p>
          <a:p>
            <a:r>
              <a:rPr lang="en-US" sz="1000" dirty="0">
                <a:cs typeface="Courier New" panose="02070309020205020404" pitchFamily="49" charset="0"/>
              </a:rPr>
              <a:t>6925S 17627E, 7028S 17823E, 7128S 17733W, 6933S 17949W, </a:t>
            </a:r>
          </a:p>
          <a:p>
            <a:r>
              <a:rPr lang="en-US" sz="1000" dirty="0">
                <a:cs typeface="Courier New" panose="02070309020205020404" pitchFamily="49" charset="0"/>
              </a:rPr>
              <a:t>6846S 16854W, 6813S 15325W, 6848S 15003W, 7022S 15454W, </a:t>
            </a:r>
          </a:p>
          <a:p>
            <a:r>
              <a:rPr lang="en-US" sz="1000" dirty="0">
                <a:cs typeface="Courier New" panose="02070309020205020404" pitchFamily="49" charset="0"/>
              </a:rPr>
              <a:t>7116S 14311W, 7036S 13035W, 7116S 12000W.</a:t>
            </a:r>
          </a:p>
          <a:p>
            <a:r>
              <a:rPr lang="en-US" sz="1000" dirty="0" smtClean="0">
                <a:cs typeface="Courier New" panose="02070309020205020404" pitchFamily="49" charset="0"/>
              </a:rPr>
              <a:t>SECTOR </a:t>
            </a:r>
            <a:r>
              <a:rPr lang="en-US" sz="1000" dirty="0">
                <a:cs typeface="Courier New" panose="02070309020205020404" pitchFamily="49" charset="0"/>
              </a:rPr>
              <a:t>W-SECTOR CENTRAL W-COSTA W TIERRA DE O'HIGGINS-</a:t>
            </a:r>
          </a:p>
          <a:p>
            <a:r>
              <a:rPr lang="en-US" sz="1000" dirty="0">
                <a:cs typeface="Courier New" panose="02070309020205020404" pitchFamily="49" charset="0"/>
              </a:rPr>
              <a:t>ESTO BRANSFIELD-PASO DRAKE SUR</a:t>
            </a:r>
          </a:p>
          <a:p>
            <a:r>
              <a:rPr lang="en-US" sz="1000" dirty="0">
                <a:cs typeface="Courier New" panose="02070309020205020404" pitchFamily="49" charset="0"/>
              </a:rPr>
              <a:t>ICE S TO 7116S 12000W, 7118S 11847W, 6859S 10013W, </a:t>
            </a:r>
          </a:p>
          <a:p>
            <a:r>
              <a:rPr lang="en-US" sz="1000" dirty="0">
                <a:cs typeface="Courier New" panose="02070309020205020404" pitchFamily="49" charset="0"/>
              </a:rPr>
              <a:t>6901S 09730W, 6854S 09020W, 6740S 08708W, 6834S 07551W, </a:t>
            </a:r>
          </a:p>
          <a:p>
            <a:r>
              <a:rPr lang="en-US" sz="1000" dirty="0">
                <a:cs typeface="Courier New" panose="02070309020205020404" pitchFamily="49" charset="0"/>
              </a:rPr>
              <a:t>6834S 07500W, 6825S 06904W, 6738S 06716W.</a:t>
            </a:r>
          </a:p>
          <a:p>
            <a:r>
              <a:rPr lang="en-US" sz="1000" dirty="0" smtClean="0">
                <a:cs typeface="Courier New" panose="02070309020205020404" pitchFamily="49" charset="0"/>
              </a:rPr>
              <a:t>NNNN</a:t>
            </a:r>
            <a:endParaRPr lang="en-US" sz="1000" dirty="0">
              <a:cs typeface="Courier New" panose="02070309020205020404" pitchFamily="49" charset="0"/>
            </a:endParaRPr>
          </a:p>
        </p:txBody>
      </p:sp>
      <p:sp>
        <p:nvSpPr>
          <p:cNvPr id="5" name="Прямоугольник 4"/>
          <p:cNvSpPr/>
          <p:nvPr/>
        </p:nvSpPr>
        <p:spPr>
          <a:xfrm>
            <a:off x="222046" y="836712"/>
            <a:ext cx="2135906" cy="646331"/>
          </a:xfrm>
          <a:prstGeom prst="rect">
            <a:avLst/>
          </a:prstGeom>
          <a:solidFill>
            <a:schemeClr val="bg1">
              <a:lumMod val="95000"/>
            </a:schemeClr>
          </a:solidFill>
        </p:spPr>
        <p:txBody>
          <a:bodyPr wrap="none">
            <a:spAutoFit/>
          </a:bodyPr>
          <a:lstStyle/>
          <a:p>
            <a:r>
              <a:rPr lang="en-US" b="1" dirty="0" smtClean="0">
                <a:effectLst>
                  <a:outerShdw blurRad="38100" dist="38100" dir="2700000" algn="tl">
                    <a:srgbClr val="000000">
                      <a:alpha val="43137"/>
                    </a:srgbClr>
                  </a:outerShdw>
                </a:effectLst>
              </a:rPr>
              <a:t>Group1, AARI &amp; NIC </a:t>
            </a:r>
          </a:p>
          <a:p>
            <a:r>
              <a:rPr lang="en-US" b="1" dirty="0" smtClean="0">
                <a:effectLst>
                  <a:outerShdw blurRad="38100" dist="38100" dir="2700000" algn="tl">
                    <a:srgbClr val="000000">
                      <a:alpha val="43137"/>
                    </a:srgbClr>
                  </a:outerShdw>
                </a:effectLst>
              </a:rPr>
              <a:t>ArcGIS</a:t>
            </a:r>
            <a:endParaRPr lang="ru-RU" dirty="0"/>
          </a:p>
        </p:txBody>
      </p:sp>
      <p:sp>
        <p:nvSpPr>
          <p:cNvPr id="10" name="Прямоугольник 9"/>
          <p:cNvSpPr/>
          <p:nvPr/>
        </p:nvSpPr>
        <p:spPr>
          <a:xfrm>
            <a:off x="7177259" y="943868"/>
            <a:ext cx="1752788" cy="646331"/>
          </a:xfrm>
          <a:prstGeom prst="rect">
            <a:avLst/>
          </a:prstGeom>
          <a:solidFill>
            <a:schemeClr val="bg1">
              <a:lumMod val="95000"/>
            </a:schemeClr>
          </a:solidFill>
        </p:spPr>
        <p:txBody>
          <a:bodyPr wrap="none">
            <a:spAutoFit/>
          </a:bodyPr>
          <a:lstStyle/>
          <a:p>
            <a:r>
              <a:rPr lang="en-US" b="1" dirty="0" smtClean="0">
                <a:effectLst>
                  <a:outerShdw blurRad="38100" dist="38100" dir="2700000" algn="tl">
                    <a:srgbClr val="000000">
                      <a:alpha val="43137"/>
                    </a:srgbClr>
                  </a:outerShdw>
                </a:effectLst>
              </a:rPr>
              <a:t>Group2, met.no </a:t>
            </a:r>
          </a:p>
          <a:p>
            <a:r>
              <a:rPr lang="en-US" b="1" dirty="0" smtClean="0">
                <a:effectLst>
                  <a:outerShdw blurRad="38100" dist="38100" dir="2700000" algn="tl">
                    <a:srgbClr val="000000">
                      <a:alpha val="43137"/>
                    </a:srgbClr>
                  </a:outerShdw>
                </a:effectLst>
              </a:rPr>
              <a:t>QGIS</a:t>
            </a:r>
            <a:endParaRPr lang="ru-RU" dirty="0"/>
          </a:p>
        </p:txBody>
      </p:sp>
    </p:spTree>
    <p:extLst>
      <p:ext uri="{BB962C8B-B14F-4D97-AF65-F5344CB8AC3E}">
        <p14:creationId xmlns:p14="http://schemas.microsoft.com/office/powerpoint/2010/main" val="30665039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5"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13008" y="1132107"/>
            <a:ext cx="3666913" cy="3534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441661"/>
            <a:ext cx="2461488" cy="2151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08058" y="1455273"/>
            <a:ext cx="2429598" cy="180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Заголовок 1"/>
          <p:cNvSpPr>
            <a:spLocks noGrp="1"/>
          </p:cNvSpPr>
          <p:nvPr>
            <p:ph type="title"/>
          </p:nvPr>
        </p:nvSpPr>
        <p:spPr>
          <a:xfrm>
            <a:off x="467544" y="260648"/>
            <a:ext cx="8229600" cy="562074"/>
          </a:xfrm>
        </p:spPr>
        <p:txBody>
          <a:bodyPr>
            <a:noAutofit/>
          </a:bodyPr>
          <a:lstStyle/>
          <a:p>
            <a:r>
              <a:rPr lang="en-US" sz="2800" b="1" dirty="0" smtClean="0">
                <a:effectLst>
                  <a:outerShdw blurRad="38100" dist="38100" dir="2700000" algn="tl">
                    <a:srgbClr val="000000">
                      <a:alpha val="43137"/>
                    </a:srgbClr>
                  </a:outerShdw>
                </a:effectLst>
              </a:rPr>
              <a:t>Manual, based on ENVISAT mosaic, for 31/03/2012</a:t>
            </a:r>
            <a:endParaRPr lang="ru-RU" sz="2800" b="1" dirty="0">
              <a:effectLst>
                <a:outerShdw blurRad="38100" dist="38100" dir="2700000" algn="tl">
                  <a:srgbClr val="000000">
                    <a:alpha val="43137"/>
                  </a:srgbClr>
                </a:outerShdw>
              </a:effectLst>
            </a:endParaRPr>
          </a:p>
        </p:txBody>
      </p:sp>
      <p:sp>
        <p:nvSpPr>
          <p:cNvPr id="3" name="Прямоугольник 2"/>
          <p:cNvSpPr/>
          <p:nvPr/>
        </p:nvSpPr>
        <p:spPr>
          <a:xfrm>
            <a:off x="5416271" y="4509120"/>
            <a:ext cx="3528392" cy="2123658"/>
          </a:xfrm>
          <a:prstGeom prst="rect">
            <a:avLst/>
          </a:prstGeom>
          <a:solidFill>
            <a:schemeClr val="bg1">
              <a:lumMod val="95000"/>
              <a:alpha val="50000"/>
            </a:schemeClr>
          </a:solidFill>
        </p:spPr>
        <p:txBody>
          <a:bodyPr wrap="square">
            <a:spAutoFit/>
          </a:bodyPr>
          <a:lstStyle/>
          <a:p>
            <a:r>
              <a:rPr lang="pt-BR" sz="1100" dirty="0"/>
              <a:t>ICE BULLETIN FOR METAREA 10 ISSUED BY THE BUREAU OF METEOROLOGY TASMANIA(N.Moodie@bom.gov.au) AT 23 UTC 31 MARCASEY (WEST</a:t>
            </a:r>
            <a:r>
              <a:rPr lang="pt-BR" sz="1100" dirty="0" smtClean="0"/>
              <a:t>)</a:t>
            </a:r>
          </a:p>
          <a:p>
            <a:r>
              <a:rPr lang="pt-BR" sz="1100" dirty="0" smtClean="0"/>
              <a:t>......</a:t>
            </a:r>
          </a:p>
          <a:p>
            <a:r>
              <a:rPr lang="pt-BR" sz="1100" dirty="0" smtClean="0"/>
              <a:t>CASEY </a:t>
            </a:r>
            <a:r>
              <a:rPr lang="pt-BR" sz="1100" dirty="0"/>
              <a:t>(EAST</a:t>
            </a:r>
            <a:r>
              <a:rPr lang="pt-BR" sz="1100" dirty="0" smtClean="0"/>
              <a:t>)</a:t>
            </a:r>
          </a:p>
          <a:p>
            <a:r>
              <a:rPr lang="pt-BR" sz="1100" dirty="0" smtClean="0"/>
              <a:t>ICE </a:t>
            </a:r>
            <a:r>
              <a:rPr lang="pt-BR" sz="1100" dirty="0"/>
              <a:t>S OF 6447S 12759E, 6449S 12836E, 6446S 13027E, 6322S 13227E, 6326S 13457E, 6458S 13747E, 6300S 13932E, 6453S 14024E, 6302S 14136E, 6458S 14355E, 6447S 14528E, 6450S 14742E, 6437S 14902E, 6314S 15205E, 6451S 15401E, 6431S 15442E, 6410S 15628E, 6422S 15729E, 6435S 15959EICE </a:t>
            </a:r>
            <a:endParaRPr lang="pt-BR" sz="1100" dirty="0" smtClean="0"/>
          </a:p>
          <a:p>
            <a:r>
              <a:rPr lang="pt-BR" sz="1100" dirty="0" smtClean="0"/>
              <a:t>EDGE </a:t>
            </a:r>
            <a:r>
              <a:rPr lang="pt-BR" sz="1100" dirty="0"/>
              <a:t>NOT FOR NAVIGATIONAL PURPOSES</a:t>
            </a:r>
            <a:endParaRPr lang="ru-RU" sz="1100" dirty="0"/>
          </a:p>
        </p:txBody>
      </p:sp>
      <p:sp>
        <p:nvSpPr>
          <p:cNvPr id="4" name="Прямоугольник 3"/>
          <p:cNvSpPr/>
          <p:nvPr/>
        </p:nvSpPr>
        <p:spPr>
          <a:xfrm>
            <a:off x="251520" y="3821494"/>
            <a:ext cx="3600400" cy="2970044"/>
          </a:xfrm>
          <a:prstGeom prst="rect">
            <a:avLst/>
          </a:prstGeom>
          <a:solidFill>
            <a:schemeClr val="bg1">
              <a:lumMod val="95000"/>
              <a:alpha val="50000"/>
            </a:schemeClr>
          </a:solidFill>
        </p:spPr>
        <p:txBody>
          <a:bodyPr wrap="square">
            <a:spAutoFit/>
          </a:bodyPr>
          <a:lstStyle/>
          <a:p>
            <a:r>
              <a:rPr lang="pl-PL" sz="1100" dirty="0">
                <a:cs typeface="Courier New" panose="02070309020205020404" pitchFamily="49" charset="0"/>
              </a:rPr>
              <a:t>SECURITE</a:t>
            </a:r>
          </a:p>
          <a:p>
            <a:r>
              <a:rPr lang="pl-PL" sz="1100" dirty="0">
                <a:cs typeface="Courier New" panose="02070309020205020404" pitchFamily="49" charset="0"/>
              </a:rPr>
              <a:t>ICE BULLETIN FOR METAREA </a:t>
            </a:r>
            <a:r>
              <a:rPr lang="pl-PL" sz="1100" dirty="0" smtClean="0">
                <a:cs typeface="Courier New" panose="02070309020205020404" pitchFamily="49" charset="0"/>
              </a:rPr>
              <a:t>VI</a:t>
            </a:r>
            <a:r>
              <a:rPr lang="en-US" sz="1100" dirty="0" smtClean="0">
                <a:cs typeface="Courier New" panose="02070309020205020404" pitchFamily="49" charset="0"/>
              </a:rPr>
              <a:t>-XIV</a:t>
            </a:r>
            <a:endParaRPr lang="pl-PL" sz="1100" dirty="0">
              <a:cs typeface="Courier New" panose="02070309020205020404" pitchFamily="49" charset="0"/>
            </a:endParaRPr>
          </a:p>
          <a:p>
            <a:r>
              <a:rPr lang="pl-PL" sz="1100" dirty="0">
                <a:cs typeface="Courier New" panose="02070309020205020404" pitchFamily="49" charset="0"/>
              </a:rPr>
              <a:t>ISSUED BY AARI AT 1200UTC 13 JUNE 2014</a:t>
            </a:r>
          </a:p>
          <a:p>
            <a:endParaRPr lang="pl-PL" sz="1100" dirty="0">
              <a:cs typeface="Courier New" panose="02070309020205020404" pitchFamily="49" charset="0"/>
            </a:endParaRPr>
          </a:p>
          <a:p>
            <a:r>
              <a:rPr lang="pl-PL" sz="1100" dirty="0">
                <a:cs typeface="Courier New" panose="02070309020205020404" pitchFamily="49" charset="0"/>
              </a:rPr>
              <a:t>ICE</a:t>
            </a:r>
          </a:p>
          <a:p>
            <a:r>
              <a:rPr lang="en-US" sz="1100" dirty="0" smtClean="0">
                <a:cs typeface="Courier New" panose="02070309020205020404" pitchFamily="49" charset="0"/>
              </a:rPr>
              <a:t>…..</a:t>
            </a:r>
            <a:endParaRPr lang="pl-PL" sz="1100" dirty="0">
              <a:cs typeface="Courier New" panose="02070309020205020404" pitchFamily="49" charset="0"/>
            </a:endParaRPr>
          </a:p>
          <a:p>
            <a:r>
              <a:rPr lang="pl-PL" sz="1100" dirty="0">
                <a:cs typeface="Courier New" panose="02070309020205020404" pitchFamily="49" charset="0"/>
              </a:rPr>
              <a:t>CASEY (WEST)-CASEY (EAST)</a:t>
            </a:r>
          </a:p>
          <a:p>
            <a:r>
              <a:rPr lang="pl-PL" sz="1100" dirty="0">
                <a:cs typeface="Courier New" panose="02070309020205020404" pitchFamily="49" charset="0"/>
              </a:rPr>
              <a:t>ICE S TO 6413S 08000E, 6413S 08551E, 6419S 09205E, </a:t>
            </a:r>
          </a:p>
          <a:p>
            <a:r>
              <a:rPr lang="pl-PL" sz="1100" dirty="0">
                <a:cs typeface="Courier New" panose="02070309020205020404" pitchFamily="49" charset="0"/>
              </a:rPr>
              <a:t>6321S 09537E, 6246S 10226E, 6346S 10917E, 6331S 11457E, </a:t>
            </a:r>
          </a:p>
          <a:p>
            <a:r>
              <a:rPr lang="pl-PL" sz="1100" dirty="0">
                <a:cs typeface="Courier New" panose="02070309020205020404" pitchFamily="49" charset="0"/>
              </a:rPr>
              <a:t>6356S 12059E, 6405S 12726E, 6404S 12800E, 6336S 13402E, </a:t>
            </a:r>
          </a:p>
          <a:p>
            <a:r>
              <a:rPr lang="pl-PL" sz="1100" dirty="0">
                <a:cs typeface="Courier New" panose="02070309020205020404" pitchFamily="49" charset="0"/>
              </a:rPr>
              <a:t>6354S 14327E, 6359S 15422E, 6410S 16000E.</a:t>
            </a:r>
          </a:p>
          <a:p>
            <a:endParaRPr lang="pl-PL" sz="1100" dirty="0">
              <a:cs typeface="Courier New" panose="02070309020205020404" pitchFamily="49" charset="0"/>
            </a:endParaRPr>
          </a:p>
          <a:p>
            <a:r>
              <a:rPr lang="en-US" sz="1100" dirty="0" smtClean="0">
                <a:cs typeface="Courier New" panose="02070309020205020404" pitchFamily="49" charset="0"/>
              </a:rPr>
              <a:t>….</a:t>
            </a:r>
            <a:endParaRPr lang="pl-PL" sz="1100" dirty="0">
              <a:cs typeface="Courier New" panose="02070309020205020404" pitchFamily="49" charset="0"/>
            </a:endParaRPr>
          </a:p>
          <a:p>
            <a:r>
              <a:rPr lang="pl-PL" sz="1100" dirty="0">
                <a:cs typeface="Courier New" panose="02070309020205020404" pitchFamily="49" charset="0"/>
              </a:rPr>
              <a:t>NNNN</a:t>
            </a:r>
          </a:p>
          <a:p>
            <a:endParaRPr lang="en-US" sz="1100" dirty="0">
              <a:cs typeface="Courier New" panose="02070309020205020404" pitchFamily="49" charset="0"/>
            </a:endParaRPr>
          </a:p>
        </p:txBody>
      </p:sp>
      <p:sp>
        <p:nvSpPr>
          <p:cNvPr id="5" name="Прямоугольник 4"/>
          <p:cNvSpPr/>
          <p:nvPr/>
        </p:nvSpPr>
        <p:spPr>
          <a:xfrm>
            <a:off x="35496" y="808942"/>
            <a:ext cx="2135906" cy="646331"/>
          </a:xfrm>
          <a:prstGeom prst="rect">
            <a:avLst/>
          </a:prstGeom>
          <a:solidFill>
            <a:schemeClr val="bg1">
              <a:lumMod val="95000"/>
            </a:schemeClr>
          </a:solidFill>
        </p:spPr>
        <p:txBody>
          <a:bodyPr wrap="none">
            <a:spAutoFit/>
          </a:bodyPr>
          <a:lstStyle/>
          <a:p>
            <a:r>
              <a:rPr lang="en-US" b="1" dirty="0" smtClean="0">
                <a:effectLst>
                  <a:outerShdw blurRad="38100" dist="38100" dir="2700000" algn="tl">
                    <a:srgbClr val="000000">
                      <a:alpha val="43137"/>
                    </a:srgbClr>
                  </a:outerShdw>
                </a:effectLst>
              </a:rPr>
              <a:t>Group1, AARI &amp; NIC </a:t>
            </a:r>
          </a:p>
          <a:p>
            <a:r>
              <a:rPr lang="en-US" b="1" dirty="0" smtClean="0">
                <a:effectLst>
                  <a:outerShdw blurRad="38100" dist="38100" dir="2700000" algn="tl">
                    <a:srgbClr val="000000">
                      <a:alpha val="43137"/>
                    </a:srgbClr>
                  </a:outerShdw>
                </a:effectLst>
              </a:rPr>
              <a:t>ArcGIS</a:t>
            </a:r>
            <a:endParaRPr lang="ru-RU" dirty="0"/>
          </a:p>
        </p:txBody>
      </p:sp>
      <p:sp>
        <p:nvSpPr>
          <p:cNvPr id="10" name="Прямоугольник 9"/>
          <p:cNvSpPr/>
          <p:nvPr/>
        </p:nvSpPr>
        <p:spPr>
          <a:xfrm>
            <a:off x="7261342" y="966816"/>
            <a:ext cx="1752788" cy="646331"/>
          </a:xfrm>
          <a:prstGeom prst="rect">
            <a:avLst/>
          </a:prstGeom>
          <a:solidFill>
            <a:schemeClr val="bg1">
              <a:lumMod val="95000"/>
            </a:schemeClr>
          </a:solidFill>
        </p:spPr>
        <p:txBody>
          <a:bodyPr wrap="none">
            <a:spAutoFit/>
          </a:bodyPr>
          <a:lstStyle/>
          <a:p>
            <a:r>
              <a:rPr lang="en-US" b="1" dirty="0" smtClean="0">
                <a:effectLst>
                  <a:outerShdw blurRad="38100" dist="38100" dir="2700000" algn="tl">
                    <a:srgbClr val="000000">
                      <a:alpha val="43137"/>
                    </a:srgbClr>
                  </a:outerShdw>
                </a:effectLst>
              </a:rPr>
              <a:t>Group2, met.no </a:t>
            </a:r>
          </a:p>
          <a:p>
            <a:r>
              <a:rPr lang="en-US" b="1" dirty="0" smtClean="0">
                <a:effectLst>
                  <a:outerShdw blurRad="38100" dist="38100" dir="2700000" algn="tl">
                    <a:srgbClr val="000000">
                      <a:alpha val="43137"/>
                    </a:srgbClr>
                  </a:outerShdw>
                </a:effectLst>
              </a:rPr>
              <a:t>QGIS</a:t>
            </a:r>
            <a:endParaRPr lang="ru-RU" dirty="0"/>
          </a:p>
        </p:txBody>
      </p:sp>
    </p:spTree>
    <p:extLst>
      <p:ext uri="{BB962C8B-B14F-4D97-AF65-F5344CB8AC3E}">
        <p14:creationId xmlns:p14="http://schemas.microsoft.com/office/powerpoint/2010/main" val="36315130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b="1" dirty="0">
                <a:effectLst>
                  <a:outerShdw blurRad="38100" dist="38100" dir="2700000" algn="tl">
                    <a:srgbClr val="000000">
                      <a:alpha val="43137"/>
                    </a:srgbClr>
                  </a:outerShdw>
                </a:effectLst>
              </a:rPr>
              <a:t>Recommendations </a:t>
            </a:r>
            <a:r>
              <a:rPr lang="en-US" sz="3600" b="1" dirty="0" smtClean="0">
                <a:effectLst>
                  <a:outerShdw blurRad="38100" dist="38100" dir="2700000" algn="tl">
                    <a:srgbClr val="000000">
                      <a:alpha val="43137"/>
                    </a:srgbClr>
                  </a:outerShdw>
                </a:effectLst>
              </a:rPr>
              <a:t>(IAW-4, Ant2/1-6)</a:t>
            </a:r>
            <a:endParaRPr lang="ru-RU" sz="3600" b="1" dirty="0">
              <a:effectLst>
                <a:outerShdw blurRad="38100" dist="38100" dir="2700000" algn="tl">
                  <a:srgbClr val="000000">
                    <a:alpha val="43137"/>
                  </a:srgbClr>
                </a:outerShdw>
              </a:effectLst>
            </a:endParaRPr>
          </a:p>
        </p:txBody>
      </p:sp>
      <p:sp>
        <p:nvSpPr>
          <p:cNvPr id="3" name="Объект 2"/>
          <p:cNvSpPr>
            <a:spLocks noGrp="1"/>
          </p:cNvSpPr>
          <p:nvPr>
            <p:ph idx="1"/>
          </p:nvPr>
        </p:nvSpPr>
        <p:spPr/>
        <p:txBody>
          <a:bodyPr>
            <a:normAutofit fontScale="70000" lnSpcReduction="20000"/>
          </a:bodyPr>
          <a:lstStyle/>
          <a:p>
            <a:pPr marL="0" lvl="0" indent="0">
              <a:buNone/>
            </a:pPr>
            <a:r>
              <a:rPr lang="en-US" dirty="0" smtClean="0"/>
              <a:t>1. No </a:t>
            </a:r>
            <a:r>
              <a:rPr lang="en-US" dirty="0"/>
              <a:t>significant differences were noted in the ice edge production across the </a:t>
            </a:r>
            <a:r>
              <a:rPr lang="en-US" dirty="0" smtClean="0"/>
              <a:t>groups</a:t>
            </a:r>
            <a:endParaRPr lang="ru-RU" dirty="0" smtClean="0"/>
          </a:p>
          <a:p>
            <a:pPr marL="0" lvl="0" indent="0">
              <a:buNone/>
            </a:pPr>
            <a:r>
              <a:rPr lang="en-US" dirty="0" smtClean="0"/>
              <a:t>2. Define </a:t>
            </a:r>
            <a:r>
              <a:rPr lang="en-US" dirty="0"/>
              <a:t>specifications for clusters of icebergs, iceberg polygons and iceberg targets outside of ice edge for </a:t>
            </a:r>
            <a:r>
              <a:rPr lang="en-US" dirty="0" err="1"/>
              <a:t>SafetyNET</a:t>
            </a:r>
            <a:r>
              <a:rPr lang="en-US" dirty="0"/>
              <a:t> (Action: </a:t>
            </a:r>
            <a:r>
              <a:rPr lang="en-US" dirty="0" smtClean="0"/>
              <a:t>ETSI)</a:t>
            </a:r>
            <a:endParaRPr lang="ru-RU" dirty="0"/>
          </a:p>
          <a:p>
            <a:pPr marL="0" lvl="0" indent="0">
              <a:buNone/>
            </a:pPr>
            <a:r>
              <a:rPr lang="en-US" dirty="0" smtClean="0"/>
              <a:t>3. Solve </a:t>
            </a:r>
            <a:r>
              <a:rPr lang="en-US" dirty="0"/>
              <a:t>possible ambiguity arising due to possibility of information on the icebergs both in NAVAREA and METAREA </a:t>
            </a:r>
            <a:r>
              <a:rPr lang="en-US" dirty="0" err="1"/>
              <a:t>SafetyNET</a:t>
            </a:r>
            <a:r>
              <a:rPr lang="en-US" dirty="0"/>
              <a:t> bulletins (Action: ETSI, NIC)</a:t>
            </a:r>
            <a:endParaRPr lang="ru-RU" dirty="0"/>
          </a:p>
          <a:p>
            <a:pPr marL="0" lvl="0" indent="0">
              <a:buNone/>
            </a:pPr>
            <a:r>
              <a:rPr lang="en-US" dirty="0" smtClean="0"/>
              <a:t>4. Add </a:t>
            </a:r>
            <a:r>
              <a:rPr lang="en-US" dirty="0"/>
              <a:t>‘S’ identifier for ice edge (Action: ETSI)</a:t>
            </a:r>
            <a:endParaRPr lang="ru-RU" dirty="0"/>
          </a:p>
          <a:p>
            <a:pPr marL="0" lvl="0" indent="0">
              <a:buNone/>
            </a:pPr>
            <a:r>
              <a:rPr lang="en-US" dirty="0" smtClean="0"/>
              <a:t>5. Propose </a:t>
            </a:r>
            <a:r>
              <a:rPr lang="en-US" dirty="0"/>
              <a:t>the SO METAREA Preparation Services to consider avoiding generic names for METAREA regions and smaller regions to comply with existing specifications for ice parameters, contact the SO METAREAs coordinators to timely provide valid definitions of sub-areas as shape-files (Action: ETSI)</a:t>
            </a:r>
            <a:endParaRPr lang="ru-RU" dirty="0"/>
          </a:p>
          <a:p>
            <a:pPr marL="0" lvl="0" indent="0">
              <a:buNone/>
            </a:pPr>
            <a:r>
              <a:rPr lang="en-US" dirty="0" smtClean="0"/>
              <a:t>6. Agree </a:t>
            </a:r>
            <a:r>
              <a:rPr lang="en-US" dirty="0"/>
              <a:t>that the existing specifications for sea ice in MSI are valid for the Antarctic METAREAs after making modifications </a:t>
            </a:r>
            <a:r>
              <a:rPr lang="en-US" dirty="0" smtClean="0"/>
              <a:t>stated above </a:t>
            </a:r>
            <a:endParaRPr lang="ru-RU" dirty="0"/>
          </a:p>
          <a:p>
            <a:endParaRPr lang="ru-RU" dirty="0"/>
          </a:p>
        </p:txBody>
      </p:sp>
    </p:spTree>
    <p:extLst>
      <p:ext uri="{BB962C8B-B14F-4D97-AF65-F5344CB8AC3E}">
        <p14:creationId xmlns:p14="http://schemas.microsoft.com/office/powerpoint/2010/main" val="289396487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b="1" dirty="0">
                <a:effectLst>
                  <a:outerShdw blurRad="38100" dist="38100" dir="2700000" algn="tl">
                    <a:srgbClr val="000000">
                      <a:alpha val="43137"/>
                    </a:srgbClr>
                  </a:outerShdw>
                </a:effectLst>
              </a:rPr>
              <a:t>Recommendations (IAW-4, Ant2/7-11</a:t>
            </a:r>
            <a:r>
              <a:rPr lang="en-US" sz="3600" b="1" dirty="0" smtClean="0">
                <a:effectLst>
                  <a:outerShdw blurRad="38100" dist="38100" dir="2700000" algn="tl">
                    <a:srgbClr val="000000">
                      <a:alpha val="43137"/>
                    </a:srgbClr>
                  </a:outerShdw>
                </a:effectLst>
              </a:rPr>
              <a:t>)</a:t>
            </a:r>
            <a:endParaRPr lang="ru-RU" sz="3600" b="1"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457200" y="1340768"/>
            <a:ext cx="8229600" cy="4785395"/>
          </a:xfrm>
        </p:spPr>
        <p:txBody>
          <a:bodyPr>
            <a:normAutofit fontScale="62500" lnSpcReduction="20000"/>
          </a:bodyPr>
          <a:lstStyle/>
          <a:p>
            <a:pPr marL="0" lvl="0" indent="0">
              <a:buNone/>
            </a:pPr>
            <a:r>
              <a:rPr lang="en-US" dirty="0" smtClean="0"/>
              <a:t>7. Note </a:t>
            </a:r>
            <a:r>
              <a:rPr lang="en-US" dirty="0"/>
              <a:t>great value of automated scripts for creation of </a:t>
            </a:r>
            <a:r>
              <a:rPr lang="en-US" dirty="0" err="1"/>
              <a:t>SafetyNET</a:t>
            </a:r>
            <a:r>
              <a:rPr lang="en-US" dirty="0"/>
              <a:t> content and other conversion procedures for ice analysis products, agree on exchange of developed scripts for testing purposes (Action: AARI, met.no, BSH)</a:t>
            </a:r>
            <a:endParaRPr lang="ru-RU" dirty="0"/>
          </a:p>
          <a:p>
            <a:pPr marL="0" indent="0">
              <a:buNone/>
            </a:pPr>
            <a:r>
              <a:rPr lang="en-US" dirty="0" smtClean="0"/>
              <a:t>8. Availability </a:t>
            </a:r>
            <a:r>
              <a:rPr lang="en-US" dirty="0"/>
              <a:t>of daily imagery not spoiled by weather effects is </a:t>
            </a:r>
            <a:r>
              <a:rPr lang="en-US" dirty="0" smtClean="0"/>
              <a:t>critical</a:t>
            </a:r>
          </a:p>
          <a:p>
            <a:pPr lvl="1"/>
            <a:r>
              <a:rPr lang="en-US" dirty="0" smtClean="0"/>
              <a:t>Collaborate </a:t>
            </a:r>
            <a:r>
              <a:rPr lang="en-US" dirty="0"/>
              <a:t>on availability of radar mosaics from Sentinel &amp; RS2 for the SO, contact Sky-MED for possible collaboration for the safety of navigation in the SO area (Action: </a:t>
            </a:r>
            <a:r>
              <a:rPr lang="en-US" dirty="0" err="1"/>
              <a:t>PolarView</a:t>
            </a:r>
            <a:r>
              <a:rPr lang="en-US" dirty="0"/>
              <a:t> consortium)</a:t>
            </a:r>
            <a:endParaRPr lang="ru-RU" dirty="0"/>
          </a:p>
          <a:p>
            <a:pPr marL="0" lvl="0" indent="0">
              <a:buNone/>
            </a:pPr>
            <a:r>
              <a:rPr lang="en-US" dirty="0" smtClean="0"/>
              <a:t>9. Manual </a:t>
            </a:r>
            <a:r>
              <a:rPr lang="en-US" dirty="0"/>
              <a:t>analysis of the ice edge is a preferred approach, passive microwave may be used for automated creation of </a:t>
            </a:r>
            <a:r>
              <a:rPr lang="en-US" dirty="0" err="1"/>
              <a:t>SafetyNET</a:t>
            </a:r>
            <a:r>
              <a:rPr lang="en-US" dirty="0"/>
              <a:t> ice edge only in case additional weather filters and conservative approach </a:t>
            </a:r>
            <a:r>
              <a:rPr lang="en-US" dirty="0" smtClean="0"/>
              <a:t>are applied</a:t>
            </a:r>
          </a:p>
          <a:p>
            <a:pPr marL="0" indent="0">
              <a:buNone/>
            </a:pPr>
            <a:r>
              <a:rPr lang="en-US" dirty="0" smtClean="0"/>
              <a:t>10. Make </a:t>
            </a:r>
            <a:r>
              <a:rPr lang="en-US" dirty="0"/>
              <a:t>survey of existing capabilities among the Preparations Services for production of the sea ice </a:t>
            </a:r>
            <a:r>
              <a:rPr lang="en-US" dirty="0" err="1"/>
              <a:t>SafetyNET</a:t>
            </a:r>
            <a:r>
              <a:rPr lang="en-US" dirty="0"/>
              <a:t> and generic MSI for the ice covered areas of the SO (Action: ETSI) </a:t>
            </a:r>
            <a:endParaRPr lang="en-US" dirty="0" smtClean="0"/>
          </a:p>
          <a:p>
            <a:pPr marL="0" indent="0">
              <a:buNone/>
            </a:pPr>
            <a:r>
              <a:rPr lang="en-US" dirty="0" smtClean="0"/>
              <a:t>11. </a:t>
            </a:r>
            <a:r>
              <a:rPr lang="en-US" dirty="0"/>
              <a:t>Prepare and present reports for the 2</a:t>
            </a:r>
            <a:r>
              <a:rPr lang="en-US" baseline="30000" dirty="0"/>
              <a:t>nd</a:t>
            </a:r>
            <a:r>
              <a:rPr lang="en-US" dirty="0"/>
              <a:t> METAREA/NAVAREA coordinators workshop in August 2014, NZ, and IICWG-15 in October 2014, Chile (Action: ETSI chair)</a:t>
            </a:r>
          </a:p>
          <a:p>
            <a:pPr marL="0" lvl="0" indent="0">
              <a:buNone/>
            </a:pPr>
            <a:endParaRPr lang="ru-RU" dirty="0"/>
          </a:p>
          <a:p>
            <a:pPr marL="0" indent="0">
              <a:buNone/>
            </a:pPr>
            <a:endParaRPr lang="ru-RU" dirty="0"/>
          </a:p>
        </p:txBody>
      </p:sp>
    </p:spTree>
    <p:extLst>
      <p:ext uri="{BB962C8B-B14F-4D97-AF65-F5344CB8AC3E}">
        <p14:creationId xmlns:p14="http://schemas.microsoft.com/office/powerpoint/2010/main" val="11087265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en-US" sz="3600" b="1" dirty="0">
                <a:effectLst>
                  <a:outerShdw blurRad="38100" dist="38100" dir="2700000" algn="tl">
                    <a:srgbClr val="000000">
                      <a:alpha val="43137"/>
                    </a:srgbClr>
                  </a:outerShdw>
                </a:effectLst>
              </a:rPr>
              <a:t>Recommendations </a:t>
            </a:r>
            <a:r>
              <a:rPr lang="en-US" sz="3600" b="1" dirty="0" smtClean="0">
                <a:effectLst>
                  <a:outerShdw blurRad="38100" dist="38100" dir="2700000" algn="tl">
                    <a:srgbClr val="000000">
                      <a:alpha val="43137"/>
                    </a:srgbClr>
                  </a:outerShdw>
                </a:effectLst>
              </a:rPr>
              <a:t>(MSS-2)</a:t>
            </a:r>
            <a:endParaRPr lang="ru-RU" sz="3600" b="1" dirty="0">
              <a:effectLst>
                <a:outerShdw blurRad="38100" dist="38100" dir="2700000" algn="tl">
                  <a:srgbClr val="000000">
                    <a:alpha val="43137"/>
                  </a:srgbClr>
                </a:outerShdw>
              </a:effectLst>
            </a:endParaRPr>
          </a:p>
        </p:txBody>
      </p:sp>
      <p:sp>
        <p:nvSpPr>
          <p:cNvPr id="3" name="Объект 2"/>
          <p:cNvSpPr>
            <a:spLocks noGrp="1"/>
          </p:cNvSpPr>
          <p:nvPr>
            <p:ph idx="1"/>
          </p:nvPr>
        </p:nvSpPr>
        <p:spPr>
          <a:xfrm>
            <a:off x="457200" y="1340768"/>
            <a:ext cx="8229600" cy="4785395"/>
          </a:xfrm>
        </p:spPr>
        <p:txBody>
          <a:bodyPr>
            <a:normAutofit/>
          </a:bodyPr>
          <a:lstStyle/>
          <a:p>
            <a:r>
              <a:rPr lang="en-US" dirty="0" smtClean="0"/>
              <a:t>3.0  </a:t>
            </a:r>
            <a:r>
              <a:rPr lang="en-US" dirty="0"/>
              <a:t>Sea Ice Met MSI not in certain METAREAS </a:t>
            </a:r>
            <a:r>
              <a:rPr lang="en-US" dirty="0" smtClean="0"/>
              <a:t>yet. ETSI </a:t>
            </a:r>
            <a:r>
              <a:rPr lang="en-US" dirty="0"/>
              <a:t>presented a proposal during </a:t>
            </a:r>
            <a:r>
              <a:rPr lang="en-US" dirty="0" smtClean="0"/>
              <a:t>the workshop</a:t>
            </a:r>
            <a:r>
              <a:rPr lang="en-US" dirty="0"/>
              <a:t>. This proposal needs to be </a:t>
            </a:r>
            <a:r>
              <a:rPr lang="en-US" dirty="0" smtClean="0"/>
              <a:t>reviewed by ETMSS and </a:t>
            </a:r>
            <a:r>
              <a:rPr lang="en-US" dirty="0"/>
              <a:t>then the relevant </a:t>
            </a:r>
            <a:r>
              <a:rPr lang="en-US" dirty="0" smtClean="0"/>
              <a:t>METAREA Coordinators</a:t>
            </a:r>
            <a:br>
              <a:rPr lang="en-US" dirty="0" smtClean="0"/>
            </a:br>
            <a:endParaRPr lang="ru-RU" dirty="0"/>
          </a:p>
        </p:txBody>
      </p:sp>
    </p:spTree>
    <p:extLst>
      <p:ext uri="{BB962C8B-B14F-4D97-AF65-F5344CB8AC3E}">
        <p14:creationId xmlns:p14="http://schemas.microsoft.com/office/powerpoint/2010/main" val="29463378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en-US" dirty="0" smtClean="0"/>
              <a:t>Next steps</a:t>
            </a:r>
            <a:endParaRPr lang="ru-RU" dirty="0"/>
          </a:p>
        </p:txBody>
      </p:sp>
      <p:sp>
        <p:nvSpPr>
          <p:cNvPr id="3" name="Объект 2"/>
          <p:cNvSpPr>
            <a:spLocks noGrp="1"/>
          </p:cNvSpPr>
          <p:nvPr>
            <p:ph idx="1"/>
          </p:nvPr>
        </p:nvSpPr>
        <p:spPr/>
        <p:txBody>
          <a:bodyPr>
            <a:normAutofit fontScale="92500" lnSpcReduction="20000"/>
          </a:bodyPr>
          <a:lstStyle/>
          <a:p>
            <a:r>
              <a:rPr lang="en-US" dirty="0" smtClean="0"/>
              <a:t>Agree on ETSI-V recommendations</a:t>
            </a:r>
          </a:p>
          <a:p>
            <a:r>
              <a:rPr lang="en-US" dirty="0" smtClean="0"/>
              <a:t>Review, get consensus and agree on IAW-4 recommendations</a:t>
            </a:r>
          </a:p>
          <a:p>
            <a:r>
              <a:rPr lang="en-US" dirty="0" smtClean="0"/>
              <a:t>Use COMNAP questionnaire as a template and complete a inventory across the SO Preparation Services on a status, gaps and user requirements to MSI and GMDSS components for areas with floating ice occurrence (</a:t>
            </a:r>
            <a:r>
              <a:rPr lang="en-US" b="1" dirty="0" smtClean="0"/>
              <a:t>Action</a:t>
            </a:r>
            <a:r>
              <a:rPr lang="en-US" dirty="0" smtClean="0"/>
              <a:t>)</a:t>
            </a:r>
          </a:p>
          <a:p>
            <a:r>
              <a:rPr lang="en-US" dirty="0" smtClean="0"/>
              <a:t>Develop a consolidated proposal </a:t>
            </a:r>
            <a:r>
              <a:rPr lang="en-US" dirty="0"/>
              <a:t>for </a:t>
            </a:r>
            <a:r>
              <a:rPr lang="en-US" dirty="0" smtClean="0"/>
              <a:t>JCOMM ETMSS on extending sea-ice GMDSS components in the SO (</a:t>
            </a:r>
            <a:r>
              <a:rPr lang="en-US" b="1" dirty="0" smtClean="0"/>
              <a:t>Action</a:t>
            </a:r>
            <a:r>
              <a:rPr lang="en-US" dirty="0" smtClean="0"/>
              <a:t>) </a:t>
            </a:r>
          </a:p>
          <a:p>
            <a:endParaRPr lang="en-US" dirty="0" smtClean="0"/>
          </a:p>
          <a:p>
            <a:endParaRPr lang="en-US" dirty="0" smtClean="0"/>
          </a:p>
        </p:txBody>
      </p:sp>
    </p:spTree>
    <p:extLst>
      <p:ext uri="{BB962C8B-B14F-4D97-AF65-F5344CB8AC3E}">
        <p14:creationId xmlns:p14="http://schemas.microsoft.com/office/powerpoint/2010/main" val="3994392591"/>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3007</TotalTime>
  <Words>1293</Words>
  <Application>Microsoft Office PowerPoint</Application>
  <PresentationFormat>Экран (4:3)</PresentationFormat>
  <Paragraphs>106</Paragraphs>
  <Slides>11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Тема Office</vt:lpstr>
      <vt:lpstr>WMO GMDSS status and development for the Antarctic waters:  status and briefs from ETSI-V, IAW-4, MSS-2</vt:lpstr>
      <vt:lpstr>ETSI-V, IAW-4, MSS-2 basics</vt:lpstr>
      <vt:lpstr>ETSI-V actions:</vt:lpstr>
      <vt:lpstr>Antarctic Ice Analysts Workshop</vt:lpstr>
      <vt:lpstr>Презентация PowerPoint</vt:lpstr>
      <vt:lpstr>Manual/Automatic based on AMSR2 imagery for 31/03/2014</vt:lpstr>
      <vt:lpstr>Manual, based on ENVISAT mosaic, for 31/03/2012</vt:lpstr>
      <vt:lpstr>Recommendations (IAW-4, Ant2/1-6)</vt:lpstr>
      <vt:lpstr>Recommendations (IAW-4, Ant2/7-11)</vt:lpstr>
      <vt:lpstr>Recommendations (MSS-2)</vt:lpstr>
      <vt:lpstr>Next steps</vt:lpstr>
    </vt:vector>
  </TitlesOfParts>
  <Company>AARI</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Vasily Smolyanitsky</dc:creator>
  <cp:lastModifiedBy>Vasily Smolyanitsky</cp:lastModifiedBy>
  <cp:revision>98</cp:revision>
  <dcterms:created xsi:type="dcterms:W3CDTF">2014-08-14T16:27:07Z</dcterms:created>
  <dcterms:modified xsi:type="dcterms:W3CDTF">2014-10-22T10:38:43Z</dcterms:modified>
</cp:coreProperties>
</file>