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10" r:id="rId3"/>
    <p:sldId id="290" r:id="rId4"/>
    <p:sldId id="301" r:id="rId5"/>
    <p:sldId id="292" r:id="rId6"/>
    <p:sldId id="307" r:id="rId7"/>
    <p:sldId id="308" r:id="rId8"/>
    <p:sldId id="293" r:id="rId9"/>
    <p:sldId id="294" r:id="rId10"/>
    <p:sldId id="302" r:id="rId11"/>
    <p:sldId id="311"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834" y="4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4786E5-535D-4BB2-A734-12ED0863BAA0}" type="datetimeFigureOut">
              <a:rPr lang="ru-RU" smtClean="0"/>
              <a:t>22.10.2014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718EEC-1590-4F84-A807-2F22324A90B5}" type="slidenum">
              <a:rPr lang="ru-RU" smtClean="0"/>
              <a:t>‹#›</a:t>
            </a:fld>
            <a:endParaRPr lang="ru-RU"/>
          </a:p>
        </p:txBody>
      </p:sp>
    </p:spTree>
    <p:extLst>
      <p:ext uri="{BB962C8B-B14F-4D97-AF65-F5344CB8AC3E}">
        <p14:creationId xmlns:p14="http://schemas.microsoft.com/office/powerpoint/2010/main" val="1678377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357146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1362000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3572946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0D3C967-A9BF-4A8C-A95A-21004F67E937}" type="datetimeFigureOut">
              <a:rPr lang="ru-RU" smtClean="0"/>
              <a:t>22.10.2014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2473311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0D3C967-A9BF-4A8C-A95A-21004F67E937}" type="datetimeFigureOut">
              <a:rPr lang="ru-RU" smtClean="0"/>
              <a:t>22.10.2014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1100628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0D3C967-A9BF-4A8C-A95A-21004F67E937}" type="datetimeFigureOut">
              <a:rPr lang="ru-RU" smtClean="0"/>
              <a:t>22.10.2014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1115485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0D3C967-A9BF-4A8C-A95A-21004F67E937}" type="datetimeFigureOut">
              <a:rPr lang="ru-RU" smtClean="0"/>
              <a:t>22.10.2014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2341679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0D3C967-A9BF-4A8C-A95A-21004F67E937}" type="datetimeFigureOut">
              <a:rPr lang="ru-RU" smtClean="0"/>
              <a:t>22.10.2014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416320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0D3C967-A9BF-4A8C-A95A-21004F67E937}" type="datetimeFigureOut">
              <a:rPr lang="ru-RU" smtClean="0"/>
              <a:t>22.10.2014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364428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86704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138180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AE938C-2C3C-40CB-87F4-C4AF059CAE9A}" type="slidenum">
              <a:rPr lang="ru-RU" smtClean="0"/>
              <a:t>‹#›</a:t>
            </a:fld>
            <a:endParaRPr lang="ru-RU"/>
          </a:p>
        </p:txBody>
      </p:sp>
    </p:spTree>
    <p:extLst>
      <p:ext uri="{BB962C8B-B14F-4D97-AF65-F5344CB8AC3E}">
        <p14:creationId xmlns:p14="http://schemas.microsoft.com/office/powerpoint/2010/main" val="2197591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360" y="1556792"/>
            <a:ext cx="8917582" cy="2036543"/>
          </a:xfrm>
        </p:spPr>
        <p:txBody>
          <a:bodyPr>
            <a:normAutofit/>
          </a:bodyPr>
          <a:lstStyle/>
          <a:p>
            <a:pPr lvl="0"/>
            <a:r>
              <a:rPr lang="en-US" sz="3600" b="1" dirty="0" smtClean="0">
                <a:effectLst>
                  <a:outerShdw blurRad="38100" dist="38100" dir="2700000" algn="tl">
                    <a:srgbClr val="000000">
                      <a:alpha val="43137"/>
                    </a:srgbClr>
                  </a:outerShdw>
                </a:effectLst>
              </a:rPr>
              <a:t>Extension of the ice services for the Southern Ocean - status and briefs from ETSI-V, IAW-4</a:t>
            </a:r>
            <a:endParaRPr lang="ru-RU" sz="4000" b="1" dirty="0">
              <a:effectLst>
                <a:outerShdw blurRad="38100" dist="38100" dir="2700000" algn="tl">
                  <a:srgbClr val="000000">
                    <a:alpha val="43137"/>
                  </a:srgbClr>
                </a:outerShdw>
              </a:effectLst>
            </a:endParaRPr>
          </a:p>
        </p:txBody>
      </p:sp>
      <p:sp>
        <p:nvSpPr>
          <p:cNvPr id="6" name="TextShape 2"/>
          <p:cNvSpPr txBox="1">
            <a:spLocks noChangeArrowheads="1"/>
          </p:cNvSpPr>
          <p:nvPr/>
        </p:nvSpPr>
        <p:spPr bwMode="auto">
          <a:xfrm>
            <a:off x="1765919" y="3933056"/>
            <a:ext cx="6906871" cy="1752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defTabSz="911225" eaLnBrk="0" fontAlgn="base" hangingPunct="0">
              <a:spcBef>
                <a:spcPct val="20000"/>
              </a:spcBef>
              <a:spcAft>
                <a:spcPct val="0"/>
              </a:spcAft>
              <a:buChar char="»"/>
              <a:defRPr sz="2000">
                <a:solidFill>
                  <a:schemeClr val="tx1"/>
                </a:solidFill>
                <a:latin typeface="Arial" pitchFamily="34" charset="0"/>
              </a:defRPr>
            </a:lvl6pPr>
            <a:lvl7pPr marL="2971800" indent="-228600" defTabSz="911225" eaLnBrk="0" fontAlgn="base" hangingPunct="0">
              <a:spcBef>
                <a:spcPct val="20000"/>
              </a:spcBef>
              <a:spcAft>
                <a:spcPct val="0"/>
              </a:spcAft>
              <a:buChar char="»"/>
              <a:defRPr sz="2000">
                <a:solidFill>
                  <a:schemeClr val="tx1"/>
                </a:solidFill>
                <a:latin typeface="Arial" pitchFamily="34" charset="0"/>
              </a:defRPr>
            </a:lvl7pPr>
            <a:lvl8pPr marL="3429000" indent="-228600" defTabSz="911225" eaLnBrk="0" fontAlgn="base" hangingPunct="0">
              <a:spcBef>
                <a:spcPct val="20000"/>
              </a:spcBef>
              <a:spcAft>
                <a:spcPct val="0"/>
              </a:spcAft>
              <a:buChar char="»"/>
              <a:defRPr sz="2000">
                <a:solidFill>
                  <a:schemeClr val="tx1"/>
                </a:solidFill>
                <a:latin typeface="Arial" pitchFamily="34" charset="0"/>
              </a:defRPr>
            </a:lvl8pPr>
            <a:lvl9pPr marL="3886200" indent="-228600" defTabSz="911225"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 typeface="StarSymbol"/>
              <a:buChar char=""/>
            </a:pPr>
            <a:endParaRPr lang="nb-NO" altLang="nb-NO" sz="1800" dirty="0">
              <a:solidFill>
                <a:schemeClr val="bg1"/>
              </a:solidFill>
            </a:endParaRPr>
          </a:p>
          <a:p>
            <a:pPr algn="r" eaLnBrk="1" hangingPunct="1">
              <a:spcBef>
                <a:spcPct val="0"/>
              </a:spcBef>
              <a:buFontTx/>
              <a:buNone/>
            </a:pPr>
            <a:r>
              <a:rPr lang="nb-NO" altLang="nb-NO" sz="2400" dirty="0" smtClean="0">
                <a:latin typeface="+mn-lt"/>
              </a:rPr>
              <a:t>Caryn Panoviwicz, NIC</a:t>
            </a:r>
          </a:p>
          <a:p>
            <a:pPr algn="r" eaLnBrk="1" hangingPunct="1">
              <a:spcBef>
                <a:spcPct val="0"/>
              </a:spcBef>
              <a:buFontTx/>
              <a:buNone/>
            </a:pPr>
            <a:r>
              <a:rPr lang="nb-NO" altLang="nb-NO" sz="2400" dirty="0" smtClean="0">
                <a:latin typeface="+mn-lt"/>
              </a:rPr>
              <a:t>Nick Hughes, NIS</a:t>
            </a:r>
          </a:p>
          <a:p>
            <a:pPr algn="r" eaLnBrk="1" hangingPunct="1">
              <a:spcBef>
                <a:spcPct val="0"/>
              </a:spcBef>
              <a:buFontTx/>
              <a:buNone/>
            </a:pPr>
            <a:r>
              <a:rPr lang="nb-NO" altLang="nb-NO" sz="2400" dirty="0" smtClean="0">
                <a:latin typeface="+mn-lt"/>
              </a:rPr>
              <a:t>Vasily Smolyanitsky, AARI</a:t>
            </a:r>
          </a:p>
          <a:p>
            <a:pPr eaLnBrk="1" hangingPunct="1">
              <a:spcBef>
                <a:spcPct val="0"/>
              </a:spcBef>
              <a:buFontTx/>
              <a:buNone/>
            </a:pPr>
            <a:endParaRPr lang="nb-NO" altLang="nb-NO" sz="2000" dirty="0">
              <a:latin typeface="+mn-lt"/>
            </a:endParaRPr>
          </a:p>
        </p:txBody>
      </p:sp>
      <p:pic>
        <p:nvPicPr>
          <p:cNvPr id="8" name="Picture 19" descr="http://www.gloss-sealevel.org/images/jcomm_log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69" y="404664"/>
            <a:ext cx="3467100" cy="895351"/>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1377" y="110800"/>
            <a:ext cx="1918574" cy="1900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2273101" y="6225600"/>
            <a:ext cx="5267964" cy="369332"/>
          </a:xfrm>
          <a:prstGeom prst="rect">
            <a:avLst/>
          </a:prstGeom>
        </p:spPr>
        <p:txBody>
          <a:bodyPr wrap="square">
            <a:spAutoFit/>
          </a:bodyPr>
          <a:lstStyle/>
          <a:p>
            <a:pPr>
              <a:spcBef>
                <a:spcPct val="0"/>
              </a:spcBef>
            </a:pPr>
            <a:r>
              <a:rPr lang="en-US" altLang="ru-RU" b="1" dirty="0">
                <a:solidFill>
                  <a:schemeClr val="tx2"/>
                </a:solidFill>
                <a:effectLst>
                  <a:outerShdw blurRad="38100" dist="38100" dir="2700000" algn="tl">
                    <a:srgbClr val="000000">
                      <a:alpha val="43137"/>
                    </a:srgbClr>
                  </a:outerShdw>
                </a:effectLst>
              </a:rPr>
              <a:t>IICWG-15</a:t>
            </a:r>
            <a:r>
              <a:rPr lang="en-CA" altLang="ru-RU" b="1" dirty="0">
                <a:solidFill>
                  <a:schemeClr val="tx2"/>
                </a:solidFill>
                <a:effectLst>
                  <a:outerShdw blurRad="38100" dist="38100" dir="2700000" algn="tl">
                    <a:srgbClr val="000000">
                      <a:alpha val="43137"/>
                    </a:srgbClr>
                  </a:outerShdw>
                </a:effectLst>
              </a:rPr>
              <a:t>, Punta Arenas, Chile, October</a:t>
            </a:r>
            <a:r>
              <a:rPr lang="en-US" altLang="ru-RU" b="1" dirty="0">
                <a:solidFill>
                  <a:schemeClr val="tx2"/>
                </a:solidFill>
                <a:effectLst>
                  <a:outerShdw blurRad="38100" dist="38100" dir="2700000" algn="tl">
                    <a:srgbClr val="000000">
                      <a:alpha val="43137"/>
                    </a:srgbClr>
                  </a:outerShdw>
                </a:effectLst>
              </a:rPr>
              <a:t> 20-25, 2014</a:t>
            </a:r>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7624" y="3356991"/>
            <a:ext cx="3261541" cy="2520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6933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en-US" b="1" dirty="0" smtClean="0">
                <a:effectLst>
                  <a:outerShdw blurRad="38100" dist="38100" dir="2700000" algn="tl">
                    <a:srgbClr val="000000">
                      <a:alpha val="43137"/>
                    </a:srgbClr>
                  </a:outerShdw>
                </a:effectLst>
              </a:rPr>
              <a:t>Background (IICWG-14)</a:t>
            </a:r>
            <a:endParaRPr lang="ru-RU"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323528" y="1196752"/>
            <a:ext cx="8496944" cy="3096344"/>
          </a:xfrm>
        </p:spPr>
        <p:txBody>
          <a:bodyPr>
            <a:normAutofit fontScale="47500" lnSpcReduction="20000"/>
          </a:bodyPr>
          <a:lstStyle/>
          <a:p>
            <a:pPr marL="0" indent="0" algn="just">
              <a:buNone/>
            </a:pPr>
            <a:r>
              <a:rPr lang="en-US" dirty="0" smtClean="0"/>
              <a:t>Over </a:t>
            </a:r>
            <a:r>
              <a:rPr lang="en-US" dirty="0"/>
              <a:t>the years, </a:t>
            </a:r>
            <a:r>
              <a:rPr lang="en-US" u="sng" dirty="0"/>
              <a:t>the ice services </a:t>
            </a:r>
            <a:r>
              <a:rPr lang="en-US" u="sng" dirty="0" smtClean="0"/>
              <a:t>have </a:t>
            </a:r>
            <a:r>
              <a:rPr lang="en-US" u="sng" dirty="0"/>
              <a:t>recognized the value of cooperative activities in ice services</a:t>
            </a:r>
            <a:r>
              <a:rPr lang="en-US" dirty="0"/>
              <a:t> supporting maritime navigation and polar environmental awareness. </a:t>
            </a:r>
            <a:r>
              <a:rPr lang="en-US" dirty="0" smtClean="0"/>
              <a:t>With </a:t>
            </a:r>
            <a:r>
              <a:rPr lang="en-US" dirty="0"/>
              <a:t>the implementation of the WMO</a:t>
            </a:r>
            <a:r>
              <a:rPr lang="en-US" b="1" dirty="0"/>
              <a:t> </a:t>
            </a:r>
            <a:r>
              <a:rPr lang="en-US" dirty="0"/>
              <a:t>SIGRID3 code used in geodatabases, the possibility of collaborative ice charting has made attaining this goal more realistic.</a:t>
            </a:r>
            <a:endParaRPr lang="ru-RU" dirty="0"/>
          </a:p>
          <a:p>
            <a:pPr marL="0" indent="0">
              <a:buNone/>
            </a:pPr>
            <a:endParaRPr lang="en-US" dirty="0"/>
          </a:p>
          <a:p>
            <a:pPr marL="0" indent="0" algn="just">
              <a:buNone/>
            </a:pPr>
            <a:r>
              <a:rPr lang="en-US" dirty="0" smtClean="0"/>
              <a:t>Currently</a:t>
            </a:r>
            <a:r>
              <a:rPr lang="en-US" dirty="0"/>
              <a:t>, </a:t>
            </a:r>
            <a:r>
              <a:rPr lang="en-US" u="sng" dirty="0"/>
              <a:t>AARI produces bi-monthly </a:t>
            </a:r>
            <a:r>
              <a:rPr lang="en-US" dirty="0"/>
              <a:t>(1</a:t>
            </a:r>
            <a:r>
              <a:rPr lang="en-US" baseline="30000" dirty="0"/>
              <a:t>st</a:t>
            </a:r>
            <a:r>
              <a:rPr lang="en-US" dirty="0"/>
              <a:t> and 15</a:t>
            </a:r>
            <a:r>
              <a:rPr lang="en-US" baseline="30000" dirty="0"/>
              <a:t>th</a:t>
            </a:r>
            <a:r>
              <a:rPr lang="en-US" dirty="0"/>
              <a:t>) Antarctic Sea Ice Analysis Charts.  </a:t>
            </a:r>
            <a:r>
              <a:rPr lang="en-US" u="sng" dirty="0" smtClean="0"/>
              <a:t>US NIC </a:t>
            </a:r>
            <a:r>
              <a:rPr lang="en-US" u="sng" dirty="0"/>
              <a:t>produces an analysis biweekly</a:t>
            </a:r>
            <a:r>
              <a:rPr lang="en-US" dirty="0"/>
              <a:t>, and </a:t>
            </a:r>
            <a:r>
              <a:rPr lang="en-US" u="sng" dirty="0"/>
              <a:t>NIS analyzes </a:t>
            </a:r>
            <a:r>
              <a:rPr lang="en-US" dirty="0"/>
              <a:t>sea ice for the Antarctic Peninsula and Weddell Sea </a:t>
            </a:r>
            <a:r>
              <a:rPr lang="en-US" u="sng" dirty="0"/>
              <a:t>on a weekly basis </a:t>
            </a:r>
            <a:r>
              <a:rPr lang="en-US" dirty="0"/>
              <a:t>during the austral summer (October-April).  Per agency specific requirements, all three agencies use SIGRID3 to code ice concentration, ice type, ice form, and icebergs.</a:t>
            </a:r>
            <a:endParaRPr lang="ru-RU" dirty="0"/>
          </a:p>
          <a:p>
            <a:pPr marL="0" indent="0">
              <a:buNone/>
            </a:pPr>
            <a:r>
              <a:rPr lang="en-US" dirty="0"/>
              <a:t> </a:t>
            </a:r>
            <a:endParaRPr lang="ru-RU" dirty="0"/>
          </a:p>
          <a:p>
            <a:pPr marL="0" indent="0" algn="just">
              <a:buNone/>
            </a:pPr>
            <a:r>
              <a:rPr lang="en-US" dirty="0"/>
              <a:t>Because of this overlapping area of responsibility, </a:t>
            </a:r>
            <a:r>
              <a:rPr lang="en-US" u="sng" dirty="0"/>
              <a:t>sea ice services of IICWG would like to implement a regular collaborative method </a:t>
            </a:r>
            <a:r>
              <a:rPr lang="en-US" dirty="0"/>
              <a:t>to analyze and disseminate a weekly Antarctic sea ice analysis hence contributing to development of a safer ice navigation in the Antarctic waters as well as regional GMDSS</a:t>
            </a:r>
            <a:r>
              <a:rPr lang="en-US" dirty="0" smtClean="0"/>
              <a:t>.</a:t>
            </a:r>
            <a:endParaRPr lang="ru-RU"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4085463"/>
            <a:ext cx="2092470" cy="161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1175" y="4029816"/>
            <a:ext cx="2111265" cy="1631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5410" y="3948310"/>
            <a:ext cx="1349144" cy="954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34045" y="5013176"/>
            <a:ext cx="2235009" cy="1727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Стрелка вниз 8"/>
          <p:cNvSpPr/>
          <p:nvPr/>
        </p:nvSpPr>
        <p:spPr>
          <a:xfrm rot="17420849">
            <a:off x="3008806" y="4963942"/>
            <a:ext cx="450050" cy="13051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rot="4136612">
            <a:off x="5889376" y="5068270"/>
            <a:ext cx="450050" cy="13051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123728" y="6401674"/>
            <a:ext cx="4936982" cy="338554"/>
          </a:xfrm>
          <a:prstGeom prst="rect">
            <a:avLst/>
          </a:prstGeom>
        </p:spPr>
        <p:txBody>
          <a:bodyPr wrap="square">
            <a:spAutoFit/>
          </a:bodyPr>
          <a:lstStyle/>
          <a:p>
            <a:pPr marR="0" algn="ctr" eaLnBrk="1" hangingPunct="1"/>
            <a:r>
              <a:rPr lang="en-US" altLang="ru-RU" sz="1100" b="1" dirty="0" smtClean="0"/>
              <a:t>AARI/NIC ice chart for 2013-08-31/09-02 in ArcGIS environment (</a:t>
            </a:r>
            <a:r>
              <a:rPr lang="en-US" altLang="ru-RU" sz="1100" b="1" dirty="0" err="1" smtClean="0"/>
              <a:t>colour</a:t>
            </a:r>
            <a:r>
              <a:rPr lang="en-US" altLang="ru-RU" sz="1100" b="1" dirty="0" smtClean="0"/>
              <a:t> by CT</a:t>
            </a:r>
            <a:r>
              <a:rPr lang="en-US" altLang="ru-RU" sz="1600" b="1" dirty="0" smtClean="0"/>
              <a:t>)</a:t>
            </a:r>
          </a:p>
        </p:txBody>
      </p:sp>
      <p:sp>
        <p:nvSpPr>
          <p:cNvPr id="12" name="Прямоугольник 11"/>
          <p:cNvSpPr/>
          <p:nvPr/>
        </p:nvSpPr>
        <p:spPr>
          <a:xfrm>
            <a:off x="722750" y="5776563"/>
            <a:ext cx="2158121" cy="276999"/>
          </a:xfrm>
          <a:prstGeom prst="rect">
            <a:avLst/>
          </a:prstGeom>
        </p:spPr>
        <p:txBody>
          <a:bodyPr wrap="square">
            <a:spAutoFit/>
          </a:bodyPr>
          <a:lstStyle/>
          <a:p>
            <a:pPr marR="0" eaLnBrk="1" hangingPunct="1"/>
            <a:r>
              <a:rPr lang="en-US" altLang="ru-RU" sz="1200" b="1" dirty="0" smtClean="0"/>
              <a:t>NIC ice chart for 2013-09-02</a:t>
            </a:r>
          </a:p>
        </p:txBody>
      </p:sp>
      <p:sp>
        <p:nvSpPr>
          <p:cNvPr id="13" name="Прямоугольник 12"/>
          <p:cNvSpPr/>
          <p:nvPr/>
        </p:nvSpPr>
        <p:spPr>
          <a:xfrm>
            <a:off x="5896744" y="5747041"/>
            <a:ext cx="3240360" cy="276999"/>
          </a:xfrm>
          <a:prstGeom prst="rect">
            <a:avLst/>
          </a:prstGeom>
        </p:spPr>
        <p:txBody>
          <a:bodyPr wrap="square">
            <a:spAutoFit/>
          </a:bodyPr>
          <a:lstStyle/>
          <a:p>
            <a:pPr marR="0" algn="ctr" eaLnBrk="1" hangingPunct="1"/>
            <a:r>
              <a:rPr lang="en-US" altLang="ru-RU" sz="1200" b="1" dirty="0" smtClean="0"/>
              <a:t>AARI ice chart for 2013-08-31</a:t>
            </a:r>
          </a:p>
        </p:txBody>
      </p:sp>
    </p:spTree>
    <p:extLst>
      <p:ext uri="{BB962C8B-B14F-4D97-AF65-F5344CB8AC3E}">
        <p14:creationId xmlns:p14="http://schemas.microsoft.com/office/powerpoint/2010/main" val="1278957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5283" y="188640"/>
            <a:ext cx="8229600" cy="564945"/>
          </a:xfrm>
        </p:spPr>
        <p:txBody>
          <a:bodyPr>
            <a:normAutofit fontScale="90000"/>
          </a:bodyPr>
          <a:lstStyle/>
          <a:p>
            <a:r>
              <a:rPr lang="en-US" b="1" dirty="0" smtClean="0">
                <a:effectLst>
                  <a:outerShdw blurRad="38100" dist="38100" dir="2700000" algn="tl">
                    <a:srgbClr val="000000">
                      <a:alpha val="43137"/>
                    </a:srgbClr>
                  </a:outerShdw>
                </a:effectLst>
              </a:rPr>
              <a:t>Pre, ETSI-V and IAW-4 basics</a:t>
            </a:r>
            <a:endParaRPr lang="ru-RU" b="1" dirty="0">
              <a:effectLst>
                <a:outerShdw blurRad="38100" dist="38100" dir="2700000" algn="tl">
                  <a:srgbClr val="000000">
                    <a:alpha val="43137"/>
                  </a:srgbClr>
                </a:outerShdw>
              </a:effectLst>
            </a:endParaRPr>
          </a:p>
        </p:txBody>
      </p:sp>
      <p:pic>
        <p:nvPicPr>
          <p:cNvPr id="2050" name="Picture 2" descr="GroupPhoto_Urho_VS"/>
          <p:cNvPicPr>
            <a:picLocks noChangeAspect="1" noChangeArrowheads="1"/>
          </p:cNvPicPr>
          <p:nvPr/>
        </p:nvPicPr>
        <p:blipFill>
          <a:blip r:embed="rId2" cstate="print">
            <a:extLst>
              <a:ext uri="{28A0092B-C50C-407E-A947-70E740481C1C}">
                <a14:useLocalDpi xmlns:a14="http://schemas.microsoft.com/office/drawing/2010/main" val="0"/>
              </a:ext>
            </a:extLst>
          </a:blip>
          <a:srcRect t="13101" r="4962" b="13101"/>
          <a:stretch>
            <a:fillRect/>
          </a:stretch>
        </p:blipFill>
        <p:spPr bwMode="auto">
          <a:xfrm>
            <a:off x="4678030" y="4797152"/>
            <a:ext cx="4214450" cy="183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Объект 2"/>
          <p:cNvSpPr>
            <a:spLocks noGrp="1"/>
          </p:cNvSpPr>
          <p:nvPr>
            <p:ph idx="1"/>
          </p:nvPr>
        </p:nvSpPr>
        <p:spPr>
          <a:xfrm>
            <a:off x="67695" y="4607607"/>
            <a:ext cx="4277496" cy="2205769"/>
          </a:xfrm>
          <a:ln>
            <a:solidFill>
              <a:schemeClr val="accent1"/>
            </a:solidFill>
          </a:ln>
        </p:spPr>
        <p:txBody>
          <a:bodyPr>
            <a:normAutofit fontScale="55000" lnSpcReduction="20000"/>
          </a:bodyPr>
          <a:lstStyle/>
          <a:p>
            <a:pPr marL="0" indent="0">
              <a:buNone/>
            </a:pPr>
            <a:r>
              <a:rPr lang="en-GB" sz="2700" dirty="0" smtClean="0">
                <a:latin typeface="+mj-lt"/>
              </a:rPr>
              <a:t>4.3 Develop </a:t>
            </a:r>
            <a:r>
              <a:rPr lang="en-GB" sz="2700" dirty="0">
                <a:latin typeface="+mj-lt"/>
              </a:rPr>
              <a:t>standard operating practice to jointly produce Antarctic ice analysis and agree on specifications for collaborative product</a:t>
            </a:r>
            <a:endParaRPr lang="ru-RU" sz="2700" dirty="0">
              <a:latin typeface="+mj-lt"/>
            </a:endParaRPr>
          </a:p>
          <a:p>
            <a:pPr>
              <a:buFont typeface="Wingdings" panose="05000000000000000000" pitchFamily="2" charset="2"/>
              <a:buChar char="ü"/>
            </a:pPr>
            <a:r>
              <a:rPr lang="en-GB" sz="2700" dirty="0" smtClean="0">
                <a:latin typeface="+mj-lt"/>
              </a:rPr>
              <a:t>Run Antarctic </a:t>
            </a:r>
            <a:r>
              <a:rPr lang="en-GB" sz="2700" dirty="0">
                <a:latin typeface="+mj-lt"/>
              </a:rPr>
              <a:t>summer </a:t>
            </a:r>
            <a:r>
              <a:rPr lang="en-GB" sz="2700" dirty="0" smtClean="0">
                <a:latin typeface="+mj-lt"/>
              </a:rPr>
              <a:t>(</a:t>
            </a:r>
            <a:r>
              <a:rPr lang="en-GB" sz="2700" dirty="0">
                <a:latin typeface="+mj-lt"/>
              </a:rPr>
              <a:t>Weddell and Amundsen Seas) </a:t>
            </a:r>
            <a:r>
              <a:rPr lang="en-GB" sz="2700" dirty="0" smtClean="0">
                <a:latin typeface="+mj-lt"/>
              </a:rPr>
              <a:t>and autumn </a:t>
            </a:r>
            <a:r>
              <a:rPr lang="en-GB" sz="2700" dirty="0">
                <a:latin typeface="+mj-lt"/>
              </a:rPr>
              <a:t>analysis (Ross Sea) by 3 groups</a:t>
            </a:r>
            <a:endParaRPr lang="ru-RU" sz="2700" dirty="0">
              <a:latin typeface="+mj-lt"/>
            </a:endParaRPr>
          </a:p>
          <a:p>
            <a:pPr>
              <a:buFont typeface="Wingdings" panose="05000000000000000000" pitchFamily="2" charset="2"/>
              <a:buChar char="ü"/>
            </a:pPr>
            <a:r>
              <a:rPr lang="en-GB" sz="2700" dirty="0" smtClean="0">
                <a:latin typeface="+mj-lt"/>
              </a:rPr>
              <a:t>Run plenary </a:t>
            </a:r>
            <a:r>
              <a:rPr lang="en-GB" sz="2700" dirty="0">
                <a:latin typeface="+mj-lt"/>
              </a:rPr>
              <a:t>presentation </a:t>
            </a:r>
            <a:r>
              <a:rPr lang="en-GB" sz="2700" dirty="0" smtClean="0">
                <a:latin typeface="+mj-lt"/>
              </a:rPr>
              <a:t>and discussion </a:t>
            </a:r>
          </a:p>
          <a:p>
            <a:pPr>
              <a:buFont typeface="Wingdings" panose="05000000000000000000" pitchFamily="2" charset="2"/>
              <a:buChar char="ü"/>
            </a:pPr>
            <a:r>
              <a:rPr lang="en-GB" sz="2700" dirty="0" smtClean="0">
                <a:latin typeface="+mj-lt"/>
              </a:rPr>
              <a:t>Develop recommendations for </a:t>
            </a:r>
            <a:r>
              <a:rPr lang="en-GB" sz="2700" dirty="0">
                <a:latin typeface="+mj-lt"/>
              </a:rPr>
              <a:t>JCOMM and </a:t>
            </a:r>
            <a:r>
              <a:rPr lang="en-GB" sz="2700" dirty="0" smtClean="0">
                <a:latin typeface="+mj-lt"/>
              </a:rPr>
              <a:t>IICWG including final specification</a:t>
            </a:r>
          </a:p>
          <a:p>
            <a:pPr>
              <a:buFont typeface="Wingdings" panose="05000000000000000000" pitchFamily="2" charset="2"/>
              <a:buChar char="ü"/>
            </a:pPr>
            <a:r>
              <a:rPr lang="en-US" sz="2700" b="1" dirty="0"/>
              <a:t>JCOMM MR </a:t>
            </a:r>
            <a:r>
              <a:rPr lang="en-US" sz="2700" b="1" dirty="0" smtClean="0"/>
              <a:t>XXX</a:t>
            </a:r>
            <a:endParaRPr lang="ru-RU" sz="2700" b="1" dirty="0"/>
          </a:p>
          <a:p>
            <a:pPr lvl="1"/>
            <a:endParaRPr lang="en-GB" b="1" dirty="0" smtClean="0"/>
          </a:p>
        </p:txBody>
      </p:sp>
      <p:sp>
        <p:nvSpPr>
          <p:cNvPr id="3" name="Прямоугольник 2"/>
          <p:cNvSpPr/>
          <p:nvPr/>
        </p:nvSpPr>
        <p:spPr>
          <a:xfrm>
            <a:off x="4283968" y="4293096"/>
            <a:ext cx="5555401" cy="338554"/>
          </a:xfrm>
          <a:prstGeom prst="rect">
            <a:avLst/>
          </a:prstGeom>
        </p:spPr>
        <p:txBody>
          <a:bodyPr wrap="square">
            <a:spAutoFit/>
          </a:bodyPr>
          <a:lstStyle/>
          <a:p>
            <a:pPr lvl="0">
              <a:spcBef>
                <a:spcPct val="20000"/>
              </a:spcBef>
            </a:pPr>
            <a:r>
              <a:rPr lang="en-US" sz="1600" b="1" dirty="0">
                <a:solidFill>
                  <a:srgbClr val="FF0000"/>
                </a:solidFill>
              </a:rPr>
              <a:t>Antarctic </a:t>
            </a:r>
            <a:r>
              <a:rPr lang="en-US" sz="1600" b="1" dirty="0" smtClean="0">
                <a:solidFill>
                  <a:srgbClr val="FF0000"/>
                </a:solidFill>
              </a:rPr>
              <a:t>workshop, 12-13 </a:t>
            </a:r>
            <a:r>
              <a:rPr lang="en-US" sz="1600" b="1" dirty="0">
                <a:solidFill>
                  <a:srgbClr val="FF0000"/>
                </a:solidFill>
              </a:rPr>
              <a:t>June </a:t>
            </a:r>
            <a:r>
              <a:rPr lang="en-US" sz="1600" b="1" dirty="0" smtClean="0">
                <a:solidFill>
                  <a:srgbClr val="FF0000"/>
                </a:solidFill>
              </a:rPr>
              <a:t>2014, as </a:t>
            </a:r>
            <a:r>
              <a:rPr lang="en-US" sz="1600" b="1" dirty="0">
                <a:solidFill>
                  <a:srgbClr val="FF0000"/>
                </a:solidFill>
              </a:rPr>
              <a:t>a part </a:t>
            </a:r>
            <a:r>
              <a:rPr lang="en-US" sz="1600" b="1" dirty="0" smtClean="0">
                <a:solidFill>
                  <a:srgbClr val="FF0000"/>
                </a:solidFill>
              </a:rPr>
              <a:t>of IAW-4</a:t>
            </a:r>
            <a:endParaRPr lang="en-US" sz="1600" b="1" dirty="0">
              <a:solidFill>
                <a:srgbClr val="FF0000"/>
              </a:solidFill>
            </a:endParaRP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340" y="2812600"/>
            <a:ext cx="2553524" cy="1696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9518" y="2492896"/>
            <a:ext cx="4752528" cy="338554"/>
          </a:xfrm>
          <a:prstGeom prst="rect">
            <a:avLst/>
          </a:prstGeom>
        </p:spPr>
        <p:txBody>
          <a:bodyPr wrap="square">
            <a:spAutoFit/>
          </a:bodyPr>
          <a:lstStyle/>
          <a:p>
            <a:r>
              <a:rPr lang="en-US" sz="1600" b="1" dirty="0">
                <a:solidFill>
                  <a:srgbClr val="FF0000"/>
                </a:solidFill>
              </a:rPr>
              <a:t>ETSI-V, </a:t>
            </a:r>
            <a:r>
              <a:rPr lang="en-US" altLang="ru-RU" sz="1600" b="1" dirty="0">
                <a:solidFill>
                  <a:srgbClr val="FF0000"/>
                </a:solidFill>
              </a:rPr>
              <a:t>25-28 March, 2014, CIS, Ottawa, Canada</a:t>
            </a:r>
            <a:r>
              <a:rPr lang="en-US" sz="1600" b="1" dirty="0">
                <a:solidFill>
                  <a:srgbClr val="FF0000"/>
                </a:solidFill>
              </a:rPr>
              <a:t> </a:t>
            </a:r>
            <a:endParaRPr lang="ru-RU" sz="1600" dirty="0"/>
          </a:p>
        </p:txBody>
      </p:sp>
      <p:sp>
        <p:nvSpPr>
          <p:cNvPr id="6" name="Прямоугольник 5"/>
          <p:cNvSpPr/>
          <p:nvPr/>
        </p:nvSpPr>
        <p:spPr>
          <a:xfrm>
            <a:off x="3995936" y="2999854"/>
            <a:ext cx="4735370" cy="1077218"/>
          </a:xfrm>
          <a:prstGeom prst="rect">
            <a:avLst/>
          </a:prstGeom>
          <a:ln>
            <a:solidFill>
              <a:schemeClr val="accent1"/>
            </a:solidFill>
          </a:ln>
        </p:spPr>
        <p:txBody>
          <a:bodyPr wrap="square">
            <a:spAutoFit/>
          </a:bodyPr>
          <a:lstStyle/>
          <a:p>
            <a:r>
              <a:rPr lang="en-US" sz="1600" dirty="0" smtClean="0"/>
              <a:t>3.3  Sea </a:t>
            </a:r>
            <a:r>
              <a:rPr lang="en-US" sz="1600" dirty="0"/>
              <a:t>Ice MSI in the sub- and non-Arctic METAREAs and Antarctic</a:t>
            </a:r>
          </a:p>
          <a:p>
            <a:pPr marL="285750" indent="-285750">
              <a:buFont typeface="Wingdings" panose="05000000000000000000" pitchFamily="2" charset="2"/>
              <a:buChar char="ü"/>
            </a:pPr>
            <a:r>
              <a:rPr lang="en-US" sz="1600" dirty="0" smtClean="0"/>
              <a:t>Review, adopt </a:t>
            </a:r>
            <a:r>
              <a:rPr lang="en-US" sz="1600" dirty="0"/>
              <a:t>initial specifications for the Southern Ocean ice </a:t>
            </a:r>
            <a:r>
              <a:rPr lang="en-US" sz="1600" dirty="0" smtClean="0"/>
              <a:t>analysis – </a:t>
            </a:r>
            <a:r>
              <a:rPr lang="en-US" sz="1600" b="1" dirty="0" smtClean="0"/>
              <a:t>JCOMM MR 114, Annex VI</a:t>
            </a:r>
            <a:endParaRPr lang="ru-RU" sz="1600" b="1" dirty="0"/>
          </a:p>
        </p:txBody>
      </p:sp>
      <p:sp>
        <p:nvSpPr>
          <p:cNvPr id="9" name="Прямоугольник 8"/>
          <p:cNvSpPr/>
          <p:nvPr/>
        </p:nvSpPr>
        <p:spPr>
          <a:xfrm>
            <a:off x="848917" y="708611"/>
            <a:ext cx="6992548" cy="338554"/>
          </a:xfrm>
          <a:prstGeom prst="rect">
            <a:avLst/>
          </a:prstGeom>
        </p:spPr>
        <p:txBody>
          <a:bodyPr wrap="square">
            <a:spAutoFit/>
          </a:bodyPr>
          <a:lstStyle/>
          <a:p>
            <a:r>
              <a:rPr lang="en-US" altLang="ru-RU" sz="1600" b="1" dirty="0" smtClean="0">
                <a:solidFill>
                  <a:srgbClr val="FF0000"/>
                </a:solidFill>
              </a:rPr>
              <a:t>December 2013 – February 2014,  by correspondence</a:t>
            </a:r>
            <a:r>
              <a:rPr lang="en-US" sz="1600" b="1" dirty="0" smtClean="0">
                <a:solidFill>
                  <a:srgbClr val="FF0000"/>
                </a:solidFill>
              </a:rPr>
              <a:t> between NIC/NIS/AARI</a:t>
            </a:r>
            <a:endParaRPr lang="ru-RU" sz="1600" dirty="0"/>
          </a:p>
        </p:txBody>
      </p:sp>
      <p:sp>
        <p:nvSpPr>
          <p:cNvPr id="10" name="Прямоугольник 9"/>
          <p:cNvSpPr/>
          <p:nvPr/>
        </p:nvSpPr>
        <p:spPr>
          <a:xfrm>
            <a:off x="179512" y="1051282"/>
            <a:ext cx="8637666" cy="1369606"/>
          </a:xfrm>
          <a:prstGeom prst="rect">
            <a:avLst/>
          </a:prstGeom>
          <a:ln>
            <a:solidFill>
              <a:schemeClr val="accent1"/>
            </a:solidFill>
          </a:ln>
        </p:spPr>
        <p:txBody>
          <a:bodyPr wrap="square">
            <a:spAutoFit/>
          </a:bodyPr>
          <a:lstStyle/>
          <a:p>
            <a:pPr marL="285750" indent="-285750">
              <a:buFont typeface="Wingdings" panose="05000000000000000000" pitchFamily="2" charset="2"/>
              <a:buChar char="ü"/>
            </a:pPr>
            <a:r>
              <a:rPr lang="en-US" sz="1600" dirty="0" smtClean="0"/>
              <a:t>Develop  description for the project “Joint </a:t>
            </a:r>
            <a:r>
              <a:rPr lang="en-US" sz="1600" dirty="0"/>
              <a:t>Production of Antarctic Sea Ice </a:t>
            </a:r>
            <a:r>
              <a:rPr lang="en-US" sz="1600" dirty="0" smtClean="0"/>
              <a:t>Analysis” (background, desired output, requirements) - </a:t>
            </a:r>
            <a:r>
              <a:rPr lang="en-US" sz="1600" b="1" dirty="0" smtClean="0"/>
              <a:t>.DOC</a:t>
            </a:r>
          </a:p>
          <a:p>
            <a:pPr marL="285750" indent="-285750">
              <a:buFont typeface="Wingdings" panose="05000000000000000000" pitchFamily="2" charset="2"/>
              <a:buChar char="ü"/>
            </a:pPr>
            <a:r>
              <a:rPr lang="en-US" sz="1600" dirty="0" smtClean="0"/>
              <a:t>Working paper (</a:t>
            </a:r>
            <a:r>
              <a:rPr lang="en-US" sz="1600" dirty="0"/>
              <a:t>What is our main </a:t>
            </a:r>
            <a:r>
              <a:rPr lang="en-US" sz="1600" dirty="0" smtClean="0"/>
              <a:t>goal, products,  coastline </a:t>
            </a:r>
            <a:r>
              <a:rPr lang="en-US" sz="1600" dirty="0"/>
              <a:t>/ land </a:t>
            </a:r>
            <a:r>
              <a:rPr lang="en-US" sz="1600" dirty="0" smtClean="0"/>
              <a:t>mask, what imagery, GIS  used,  logos) - </a:t>
            </a:r>
            <a:r>
              <a:rPr lang="en-US" sz="1600" b="1" dirty="0" smtClean="0"/>
              <a:t>.DOC</a:t>
            </a:r>
            <a:endParaRPr lang="ru-RU" sz="1600" b="1" dirty="0"/>
          </a:p>
          <a:p>
            <a:pPr marL="285750" lvl="0" indent="-285750">
              <a:buFont typeface="Wingdings" panose="05000000000000000000" pitchFamily="2" charset="2"/>
              <a:buChar char="ü"/>
            </a:pPr>
            <a:r>
              <a:rPr lang="en-US" sz="1600" dirty="0" smtClean="0"/>
              <a:t> Specifications  for existing NIC/NIS/AARI products and draft for joint project - </a:t>
            </a:r>
            <a:r>
              <a:rPr lang="en-US" sz="1600" b="1" dirty="0" smtClean="0"/>
              <a:t>.XLS</a:t>
            </a:r>
            <a:endParaRPr lang="ru-RU" sz="1600" b="1" dirty="0"/>
          </a:p>
        </p:txBody>
      </p:sp>
    </p:spTree>
    <p:extLst>
      <p:ext uri="{BB962C8B-B14F-4D97-AF65-F5344CB8AC3E}">
        <p14:creationId xmlns:p14="http://schemas.microsoft.com/office/powerpoint/2010/main" val="2880752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492896"/>
            <a:ext cx="8229600" cy="1008112"/>
          </a:xfrm>
        </p:spPr>
        <p:txBody>
          <a:bodyPr>
            <a:noAutofit/>
          </a:bodyPr>
          <a:lstStyle/>
          <a:p>
            <a:r>
              <a:rPr lang="en-US" sz="5400" b="1" dirty="0">
                <a:effectLst>
                  <a:outerShdw blurRad="38100" dist="38100" dir="2700000" algn="tl">
                    <a:srgbClr val="000000">
                      <a:alpha val="43137"/>
                    </a:srgbClr>
                  </a:outerShdw>
                </a:effectLst>
              </a:rPr>
              <a:t>Antarctic Ice Analysts Workshop</a:t>
            </a:r>
            <a:endParaRPr lang="ru-RU"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365409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008112"/>
          </a:xfrm>
        </p:spPr>
        <p:txBody>
          <a:bodyPr>
            <a:normAutofit/>
          </a:bodyPr>
          <a:lstStyle/>
          <a:p>
            <a:r>
              <a:rPr lang="en-US" sz="3600" b="1" dirty="0">
                <a:effectLst>
                  <a:outerShdw blurRad="38100" dist="38100" dir="2700000" algn="tl">
                    <a:srgbClr val="000000">
                      <a:alpha val="43137"/>
                    </a:srgbClr>
                  </a:outerShdw>
                </a:effectLst>
              </a:rPr>
              <a:t>Antarctic Ice Analysts Workshop</a:t>
            </a:r>
            <a:endParaRPr lang="ru-RU" sz="36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539552" y="1268760"/>
            <a:ext cx="8229600" cy="5328592"/>
          </a:xfrm>
        </p:spPr>
        <p:txBody>
          <a:bodyPr>
            <a:normAutofit fontScale="92500" lnSpcReduction="10000"/>
          </a:bodyPr>
          <a:lstStyle/>
          <a:p>
            <a:pPr marL="0" indent="0">
              <a:buNone/>
            </a:pPr>
            <a:r>
              <a:rPr lang="en-GB" sz="3500" b="1" dirty="0" smtClean="0"/>
              <a:t>Theme I - Joint </a:t>
            </a:r>
            <a:r>
              <a:rPr lang="en-GB" sz="3500" b="1" dirty="0"/>
              <a:t>Production of Antarctic Sea Ice Analysis</a:t>
            </a:r>
            <a:endParaRPr lang="en-US" sz="3500" b="1" dirty="0" smtClean="0"/>
          </a:p>
          <a:p>
            <a:r>
              <a:rPr lang="en-US" sz="2800" b="1" dirty="0" smtClean="0"/>
              <a:t>Case </a:t>
            </a:r>
            <a:r>
              <a:rPr lang="en-US" sz="2800" b="1" dirty="0"/>
              <a:t>study 1: Develop standard operating practice to jointly produce Antarctic ice analysis and agree on specifications for collaborative </a:t>
            </a:r>
            <a:r>
              <a:rPr lang="en-US" sz="2800" b="1" dirty="0" smtClean="0"/>
              <a:t>product</a:t>
            </a:r>
          </a:p>
          <a:p>
            <a:pPr lvl="1"/>
            <a:r>
              <a:rPr lang="en-US" sz="2600" dirty="0" smtClean="0"/>
              <a:t>Ice analysis for Antarctic </a:t>
            </a:r>
            <a:r>
              <a:rPr lang="en-US" sz="2600" dirty="0"/>
              <a:t>summer (Weddell and Amundsen Seas) </a:t>
            </a:r>
            <a:r>
              <a:rPr lang="en-US" sz="2600" dirty="0" smtClean="0"/>
              <a:t>by </a:t>
            </a:r>
            <a:r>
              <a:rPr lang="en-US" sz="2600" dirty="0"/>
              <a:t>3 </a:t>
            </a:r>
            <a:r>
              <a:rPr lang="en-US" sz="2600" dirty="0" smtClean="0"/>
              <a:t>groups</a:t>
            </a:r>
            <a:endParaRPr lang="ru-RU" sz="2600" dirty="0"/>
          </a:p>
          <a:p>
            <a:pPr lvl="1"/>
            <a:r>
              <a:rPr lang="en-US" sz="2600" dirty="0" smtClean="0"/>
              <a:t>Ice analysis Antarctic </a:t>
            </a:r>
            <a:r>
              <a:rPr lang="en-US" sz="2600" dirty="0"/>
              <a:t>autumn (Ross Sea) analysis by 3 </a:t>
            </a:r>
            <a:r>
              <a:rPr lang="en-US" sz="2600" dirty="0" smtClean="0"/>
              <a:t>groups</a:t>
            </a:r>
            <a:endParaRPr lang="ru-RU" sz="2600" dirty="0"/>
          </a:p>
          <a:p>
            <a:pPr lvl="1"/>
            <a:r>
              <a:rPr lang="en-US" sz="2600" dirty="0" smtClean="0"/>
              <a:t>Plenary </a:t>
            </a:r>
            <a:r>
              <a:rPr lang="en-US" sz="2600" dirty="0"/>
              <a:t>presentation of results </a:t>
            </a:r>
            <a:endParaRPr lang="en-US" sz="2600" dirty="0" smtClean="0"/>
          </a:p>
          <a:p>
            <a:pPr lvl="1"/>
            <a:r>
              <a:rPr lang="en-US" sz="2600" dirty="0" smtClean="0"/>
              <a:t>Plenary </a:t>
            </a:r>
            <a:r>
              <a:rPr lang="en-US" sz="2600" dirty="0"/>
              <a:t>discussion on specifications for collaborative product and operating </a:t>
            </a:r>
            <a:r>
              <a:rPr lang="en-US" sz="2600" dirty="0" smtClean="0"/>
              <a:t>practice</a:t>
            </a:r>
          </a:p>
          <a:p>
            <a:pPr lvl="1"/>
            <a:r>
              <a:rPr lang="en-US" sz="2600" dirty="0"/>
              <a:t>Summary, further steps and recommendations</a:t>
            </a:r>
            <a:endParaRPr lang="en-US" sz="2600" dirty="0" smtClean="0"/>
          </a:p>
          <a:p>
            <a:endParaRPr lang="ru-RU" dirty="0"/>
          </a:p>
          <a:p>
            <a:endParaRPr lang="ru-RU" dirty="0"/>
          </a:p>
        </p:txBody>
      </p:sp>
    </p:spTree>
    <p:extLst>
      <p:ext uri="{BB962C8B-B14F-4D97-AF65-F5344CB8AC3E}">
        <p14:creationId xmlns:p14="http://schemas.microsoft.com/office/powerpoint/2010/main" val="1315945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3600" b="1" dirty="0">
                <a:effectLst>
                  <a:outerShdw blurRad="38100" dist="38100" dir="2700000" algn="tl">
                    <a:srgbClr val="000000">
                      <a:alpha val="43137"/>
                    </a:srgbClr>
                  </a:outerShdw>
                </a:effectLst>
              </a:rPr>
              <a:t>Antarctic </a:t>
            </a:r>
            <a:r>
              <a:rPr lang="en-US" sz="3600" b="1" dirty="0" smtClean="0">
                <a:effectLst>
                  <a:outerShdw blurRad="38100" dist="38100" dir="2700000" algn="tl">
                    <a:srgbClr val="000000">
                      <a:alpha val="43137"/>
                    </a:srgbClr>
                  </a:outerShdw>
                </a:effectLst>
              </a:rPr>
              <a:t>summer, CT </a:t>
            </a:r>
            <a:r>
              <a:rPr lang="en-US" sz="3600" b="1" dirty="0">
                <a:effectLst>
                  <a:outerShdw blurRad="38100" dist="38100" dir="2700000" algn="tl">
                    <a:srgbClr val="000000">
                      <a:alpha val="43137"/>
                    </a:srgbClr>
                  </a:outerShdw>
                </a:effectLst>
              </a:rPr>
              <a:t>(Weddell and Amundsen Seas</a:t>
            </a:r>
            <a:r>
              <a:rPr lang="en-US" sz="3600" b="1" dirty="0" smtClean="0">
                <a:effectLst>
                  <a:outerShdw blurRad="38100" dist="38100" dir="2700000" algn="tl">
                    <a:srgbClr val="000000">
                      <a:alpha val="43137"/>
                    </a:srgbClr>
                  </a:outerShdw>
                </a:effectLst>
              </a:rPr>
              <a:t>), based on MODIS, ASCAT</a:t>
            </a:r>
            <a:endParaRPr lang="ru-RU" sz="3600" b="1" dirty="0">
              <a:effectLst>
                <a:outerShdw blurRad="38100" dist="38100" dir="2700000" algn="tl">
                  <a:srgbClr val="000000">
                    <a:alpha val="43137"/>
                  </a:srgbClr>
                </a:outerShdw>
              </a:effectLst>
            </a:endParaRP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556790"/>
            <a:ext cx="3342129" cy="4727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2564904"/>
            <a:ext cx="4608512" cy="3259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043608" y="1665674"/>
            <a:ext cx="2165145" cy="646331"/>
          </a:xfrm>
          <a:prstGeom prst="rect">
            <a:avLst/>
          </a:prstGeom>
        </p:spPr>
        <p:txBody>
          <a:bodyPr wrap="none">
            <a:spAutoFit/>
          </a:bodyPr>
          <a:lstStyle/>
          <a:p>
            <a:r>
              <a:rPr lang="en-US" b="1" dirty="0" smtClean="0">
                <a:effectLst>
                  <a:outerShdw blurRad="38100" dist="38100" dir="2700000" algn="tl">
                    <a:srgbClr val="000000">
                      <a:alpha val="43137"/>
                    </a:srgbClr>
                  </a:outerShdw>
                </a:effectLst>
              </a:rPr>
              <a:t>Group1, led by AARI </a:t>
            </a:r>
          </a:p>
          <a:p>
            <a:r>
              <a:rPr lang="en-US" b="1" dirty="0" smtClean="0">
                <a:effectLst>
                  <a:outerShdw blurRad="38100" dist="38100" dir="2700000" algn="tl">
                    <a:srgbClr val="000000">
                      <a:alpha val="43137"/>
                    </a:srgbClr>
                  </a:outerShdw>
                </a:effectLst>
              </a:rPr>
              <a:t>ArcGIS</a:t>
            </a:r>
            <a:endParaRPr lang="ru-RU" dirty="0"/>
          </a:p>
        </p:txBody>
      </p:sp>
      <p:sp>
        <p:nvSpPr>
          <p:cNvPr id="7" name="Прямоугольник 6"/>
          <p:cNvSpPr/>
          <p:nvPr/>
        </p:nvSpPr>
        <p:spPr>
          <a:xfrm>
            <a:off x="5580112" y="1679969"/>
            <a:ext cx="2445670" cy="646331"/>
          </a:xfrm>
          <a:prstGeom prst="rect">
            <a:avLst/>
          </a:prstGeom>
        </p:spPr>
        <p:txBody>
          <a:bodyPr wrap="none">
            <a:spAutoFit/>
          </a:bodyPr>
          <a:lstStyle/>
          <a:p>
            <a:r>
              <a:rPr lang="en-US" b="1" dirty="0" smtClean="0">
                <a:effectLst>
                  <a:outerShdw blurRad="38100" dist="38100" dir="2700000" algn="tl">
                    <a:srgbClr val="000000">
                      <a:alpha val="43137"/>
                    </a:srgbClr>
                  </a:outerShdw>
                </a:effectLst>
              </a:rPr>
              <a:t>Group3, led by met.no </a:t>
            </a:r>
          </a:p>
          <a:p>
            <a:r>
              <a:rPr lang="en-US" b="1" dirty="0" smtClean="0">
                <a:effectLst>
                  <a:outerShdw blurRad="38100" dist="38100" dir="2700000" algn="tl">
                    <a:srgbClr val="000000">
                      <a:alpha val="43137"/>
                    </a:srgbClr>
                  </a:outerShdw>
                </a:effectLst>
              </a:rPr>
              <a:t>QGIS</a:t>
            </a:r>
            <a:endParaRPr lang="ru-RU" dirty="0"/>
          </a:p>
        </p:txBody>
      </p:sp>
    </p:spTree>
    <p:extLst>
      <p:ext uri="{BB962C8B-B14F-4D97-AF65-F5344CB8AC3E}">
        <p14:creationId xmlns:p14="http://schemas.microsoft.com/office/powerpoint/2010/main" val="3652585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3600" b="1" dirty="0">
                <a:effectLst>
                  <a:outerShdw blurRad="38100" dist="38100" dir="2700000" algn="tl">
                    <a:srgbClr val="000000">
                      <a:alpha val="43137"/>
                    </a:srgbClr>
                  </a:outerShdw>
                </a:effectLst>
              </a:rPr>
              <a:t>Antarctic </a:t>
            </a:r>
            <a:r>
              <a:rPr lang="en-US" sz="3600" b="1" dirty="0" smtClean="0">
                <a:effectLst>
                  <a:outerShdw blurRad="38100" dist="38100" dir="2700000" algn="tl">
                    <a:srgbClr val="000000">
                      <a:alpha val="43137"/>
                    </a:srgbClr>
                  </a:outerShdw>
                </a:effectLst>
              </a:rPr>
              <a:t>autumn, </a:t>
            </a:r>
            <a:r>
              <a:rPr lang="en-US" sz="3600" b="1" dirty="0" err="1" smtClean="0">
                <a:effectLst>
                  <a:outerShdw blurRad="38100" dist="38100" dir="2700000" algn="tl">
                    <a:srgbClr val="000000">
                      <a:alpha val="43137"/>
                    </a:srgbClr>
                  </a:outerShdw>
                </a:effectLst>
              </a:rPr>
              <a:t>SoD</a:t>
            </a:r>
            <a:r>
              <a:rPr lang="en-US" sz="3600" b="1" dirty="0" smtClean="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(Ross Sea</a:t>
            </a:r>
            <a:r>
              <a:rPr lang="en-US" sz="3600" b="1" dirty="0" smtClean="0">
                <a:effectLst>
                  <a:outerShdw blurRad="38100" dist="38100" dir="2700000" algn="tl">
                    <a:srgbClr val="000000">
                      <a:alpha val="43137"/>
                    </a:srgbClr>
                  </a:outerShdw>
                </a:effectLst>
              </a:rPr>
              <a:t>), based on MODIS, ASCAT, SSMI/I</a:t>
            </a:r>
            <a:endParaRPr lang="ru-RU" sz="3600" b="1" dirty="0">
              <a:effectLst>
                <a:outerShdw blurRad="38100" dist="38100" dir="2700000" algn="tl">
                  <a:srgbClr val="000000">
                    <a:alpha val="43137"/>
                  </a:srgbClr>
                </a:outerShdw>
              </a:effectLst>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700808"/>
            <a:ext cx="3667246" cy="2592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9568" y="1774182"/>
            <a:ext cx="3456384" cy="2445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3893402"/>
            <a:ext cx="3541232" cy="2592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442857" y="3893402"/>
            <a:ext cx="2165145" cy="646331"/>
          </a:xfrm>
          <a:prstGeom prst="rect">
            <a:avLst/>
          </a:prstGeom>
          <a:solidFill>
            <a:schemeClr val="bg1">
              <a:lumMod val="95000"/>
            </a:schemeClr>
          </a:solidFill>
        </p:spPr>
        <p:txBody>
          <a:bodyPr wrap="none">
            <a:spAutoFit/>
          </a:bodyPr>
          <a:lstStyle/>
          <a:p>
            <a:r>
              <a:rPr lang="en-US" b="1" dirty="0" smtClean="0">
                <a:effectLst>
                  <a:outerShdw blurRad="38100" dist="38100" dir="2700000" algn="tl">
                    <a:srgbClr val="000000">
                      <a:alpha val="43137"/>
                    </a:srgbClr>
                  </a:outerShdw>
                </a:effectLst>
              </a:rPr>
              <a:t>Group1, led by AARI </a:t>
            </a:r>
          </a:p>
          <a:p>
            <a:r>
              <a:rPr lang="en-US" b="1" dirty="0" smtClean="0">
                <a:effectLst>
                  <a:outerShdw blurRad="38100" dist="38100" dir="2700000" algn="tl">
                    <a:srgbClr val="000000">
                      <a:alpha val="43137"/>
                    </a:srgbClr>
                  </a:outerShdw>
                </a:effectLst>
              </a:rPr>
              <a:t>ArcGIS</a:t>
            </a:r>
            <a:endParaRPr lang="ru-RU" dirty="0"/>
          </a:p>
        </p:txBody>
      </p:sp>
      <p:sp>
        <p:nvSpPr>
          <p:cNvPr id="9" name="Прямоугольник 8"/>
          <p:cNvSpPr/>
          <p:nvPr/>
        </p:nvSpPr>
        <p:spPr>
          <a:xfrm>
            <a:off x="6876256" y="3893401"/>
            <a:ext cx="2091406" cy="646331"/>
          </a:xfrm>
          <a:prstGeom prst="rect">
            <a:avLst/>
          </a:prstGeom>
          <a:solidFill>
            <a:schemeClr val="bg1">
              <a:lumMod val="95000"/>
            </a:schemeClr>
          </a:solidFill>
        </p:spPr>
        <p:txBody>
          <a:bodyPr wrap="none">
            <a:spAutoFit/>
          </a:bodyPr>
          <a:lstStyle/>
          <a:p>
            <a:r>
              <a:rPr lang="en-US" b="1" dirty="0" smtClean="0">
                <a:effectLst>
                  <a:outerShdw blurRad="38100" dist="38100" dir="2700000" algn="tl">
                    <a:srgbClr val="000000">
                      <a:alpha val="43137"/>
                    </a:srgbClr>
                  </a:outerShdw>
                </a:effectLst>
              </a:rPr>
              <a:t>Group2, led by NIC </a:t>
            </a:r>
          </a:p>
          <a:p>
            <a:r>
              <a:rPr lang="en-US" b="1" dirty="0" smtClean="0">
                <a:effectLst>
                  <a:outerShdw blurRad="38100" dist="38100" dir="2700000" algn="tl">
                    <a:srgbClr val="000000">
                      <a:alpha val="43137"/>
                    </a:srgbClr>
                  </a:outerShdw>
                </a:effectLst>
              </a:rPr>
              <a:t>ArcGIS</a:t>
            </a:r>
            <a:endParaRPr lang="ru-RU" dirty="0"/>
          </a:p>
        </p:txBody>
      </p:sp>
      <p:sp>
        <p:nvSpPr>
          <p:cNvPr id="10" name="Прямоугольник 9"/>
          <p:cNvSpPr/>
          <p:nvPr/>
        </p:nvSpPr>
        <p:spPr>
          <a:xfrm>
            <a:off x="3531851" y="6021288"/>
            <a:ext cx="2445670" cy="646331"/>
          </a:xfrm>
          <a:prstGeom prst="rect">
            <a:avLst/>
          </a:prstGeom>
          <a:solidFill>
            <a:schemeClr val="bg1">
              <a:lumMod val="95000"/>
            </a:schemeClr>
          </a:solidFill>
        </p:spPr>
        <p:txBody>
          <a:bodyPr wrap="none">
            <a:spAutoFit/>
          </a:bodyPr>
          <a:lstStyle/>
          <a:p>
            <a:r>
              <a:rPr lang="en-US" b="1" dirty="0" smtClean="0">
                <a:effectLst>
                  <a:outerShdw blurRad="38100" dist="38100" dir="2700000" algn="tl">
                    <a:srgbClr val="000000">
                      <a:alpha val="43137"/>
                    </a:srgbClr>
                  </a:outerShdw>
                </a:effectLst>
              </a:rPr>
              <a:t>Group3, led by met.no </a:t>
            </a:r>
          </a:p>
          <a:p>
            <a:r>
              <a:rPr lang="en-US" b="1" dirty="0">
                <a:effectLst>
                  <a:outerShdw blurRad="38100" dist="38100" dir="2700000" algn="tl">
                    <a:srgbClr val="000000">
                      <a:alpha val="43137"/>
                    </a:srgbClr>
                  </a:outerShdw>
                </a:effectLst>
              </a:rPr>
              <a:t>Q</a:t>
            </a:r>
            <a:r>
              <a:rPr lang="en-US" b="1" dirty="0" smtClean="0">
                <a:effectLst>
                  <a:outerShdw blurRad="38100" dist="38100" dir="2700000" algn="tl">
                    <a:srgbClr val="000000">
                      <a:alpha val="43137"/>
                    </a:srgbClr>
                  </a:outerShdw>
                </a:effectLst>
              </a:rPr>
              <a:t>GIS</a:t>
            </a:r>
            <a:endParaRPr lang="ru-RU" dirty="0"/>
          </a:p>
        </p:txBody>
      </p:sp>
    </p:spTree>
    <p:extLst>
      <p:ext uri="{BB962C8B-B14F-4D97-AF65-F5344CB8AC3E}">
        <p14:creationId xmlns:p14="http://schemas.microsoft.com/office/powerpoint/2010/main" val="22987948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Autofit/>
          </a:bodyPr>
          <a:lstStyle/>
          <a:p>
            <a:r>
              <a:rPr lang="en-US" sz="3600" b="1" dirty="0" smtClean="0">
                <a:effectLst>
                  <a:outerShdw blurRad="38100" dist="38100" dir="2700000" algn="tl">
                    <a:srgbClr val="000000">
                      <a:alpha val="43137"/>
                    </a:srgbClr>
                  </a:outerShdw>
                </a:effectLst>
              </a:rPr>
              <a:t>Recommendations (Ant1/1-5)</a:t>
            </a:r>
            <a:endParaRPr lang="ru-RU" sz="36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395536" y="1052736"/>
            <a:ext cx="8352928" cy="5688632"/>
          </a:xfrm>
        </p:spPr>
        <p:txBody>
          <a:bodyPr>
            <a:normAutofit fontScale="47500" lnSpcReduction="20000"/>
          </a:bodyPr>
          <a:lstStyle/>
          <a:p>
            <a:pPr marL="0" lvl="0" indent="0">
              <a:buNone/>
            </a:pPr>
            <a:r>
              <a:rPr lang="en-US" sz="4400" dirty="0" smtClean="0"/>
              <a:t>1. Though </a:t>
            </a:r>
            <a:r>
              <a:rPr lang="en-US" sz="4400" dirty="0"/>
              <a:t>techniques of ice analysis are different, no significant differences for results exist, both ArcGIS and open-source systems (QGIS) may be used</a:t>
            </a:r>
            <a:endParaRPr lang="ru-RU" sz="4400" dirty="0"/>
          </a:p>
          <a:p>
            <a:pPr marL="0" lvl="0" indent="0">
              <a:buNone/>
            </a:pPr>
            <a:r>
              <a:rPr lang="en-US" sz="4400" dirty="0" smtClean="0"/>
              <a:t>2. Common </a:t>
            </a:r>
            <a:r>
              <a:rPr lang="en-US" sz="4400" dirty="0"/>
              <a:t>database of the imagery is critical and needs to be </a:t>
            </a:r>
            <a:r>
              <a:rPr lang="en-US" sz="4400" dirty="0" smtClean="0"/>
              <a:t>implemented</a:t>
            </a:r>
            <a:endParaRPr lang="ru-RU" sz="4400" dirty="0"/>
          </a:p>
          <a:p>
            <a:pPr marL="0" lvl="0" indent="0">
              <a:buNone/>
            </a:pPr>
            <a:r>
              <a:rPr lang="en-US" sz="4400" dirty="0" smtClean="0"/>
              <a:t>3. Template </a:t>
            </a:r>
            <a:r>
              <a:rPr lang="en-US" sz="4400" dirty="0"/>
              <a:t>for ice analysts describing special features of the routine collaborative product is necessary and should be </a:t>
            </a:r>
            <a:r>
              <a:rPr lang="en-US" sz="4400" dirty="0" smtClean="0"/>
              <a:t>created</a:t>
            </a:r>
            <a:endParaRPr lang="ru-RU" sz="4400" dirty="0"/>
          </a:p>
          <a:p>
            <a:pPr marL="0" indent="0">
              <a:buNone/>
            </a:pPr>
            <a:r>
              <a:rPr lang="en-US" sz="4400" dirty="0" smtClean="0"/>
              <a:t>4. Common </a:t>
            </a:r>
            <a:r>
              <a:rPr lang="en-US" sz="4400" dirty="0"/>
              <a:t>single coastline is necessary for the product and should be chosen within the 3 or 4 possible coastlines: </a:t>
            </a:r>
            <a:r>
              <a:rPr lang="en-US" sz="4400" dirty="0" smtClean="0"/>
              <a:t>AARI, </a:t>
            </a:r>
            <a:r>
              <a:rPr lang="en-US" sz="4400" dirty="0"/>
              <a:t>met.no, NIC and </a:t>
            </a:r>
            <a:r>
              <a:rPr lang="en-US" sz="4400" dirty="0" smtClean="0"/>
              <a:t>SCAR</a:t>
            </a:r>
          </a:p>
          <a:p>
            <a:pPr lvl="1"/>
            <a:r>
              <a:rPr lang="en-US" sz="4000" dirty="0" smtClean="0"/>
              <a:t>Update of the Antarctic coastline </a:t>
            </a:r>
            <a:r>
              <a:rPr lang="en-US" sz="4000" dirty="0"/>
              <a:t>is necessary </a:t>
            </a:r>
            <a:r>
              <a:rPr lang="en-US" sz="4000" dirty="0" smtClean="0"/>
              <a:t>starting </a:t>
            </a:r>
            <a:r>
              <a:rPr lang="en-US" sz="4000" dirty="0"/>
              <a:t>with the most significant parts (e.g. McMurdo station, Progress </a:t>
            </a:r>
            <a:r>
              <a:rPr lang="en-US" sz="4000" dirty="0" smtClean="0"/>
              <a:t>station), partners should be </a:t>
            </a:r>
            <a:r>
              <a:rPr lang="en-US" sz="4000" dirty="0"/>
              <a:t>timely </a:t>
            </a:r>
            <a:r>
              <a:rPr lang="en-US" sz="4000" dirty="0" smtClean="0"/>
              <a:t>informed about </a:t>
            </a:r>
            <a:r>
              <a:rPr lang="en-US" sz="4000" dirty="0"/>
              <a:t>the changes, consult/contact Austral Data Center of the Australia Antarctic Division for possible collaboration,  make a note that coastline is ‘NOT FOR NAVIGATION’</a:t>
            </a:r>
            <a:endParaRPr lang="ru-RU" sz="4000" dirty="0"/>
          </a:p>
          <a:p>
            <a:pPr marL="0" lvl="0" indent="0">
              <a:buNone/>
            </a:pPr>
            <a:r>
              <a:rPr lang="en-US" sz="4400" dirty="0" smtClean="0"/>
              <a:t>5. Common </a:t>
            </a:r>
            <a:r>
              <a:rPr lang="en-US" sz="4400" dirty="0"/>
              <a:t>layer of icebergs should be present on a collaborative product, with a common database managed by the partners, NIC database with NIC </a:t>
            </a:r>
            <a:r>
              <a:rPr lang="en-US" sz="4400" dirty="0" err="1"/>
              <a:t>namings</a:t>
            </a:r>
            <a:r>
              <a:rPr lang="en-US" sz="4400" dirty="0"/>
              <a:t> is </a:t>
            </a:r>
            <a:r>
              <a:rPr lang="en-US" sz="4400" dirty="0" smtClean="0"/>
              <a:t>a starting </a:t>
            </a:r>
            <a:r>
              <a:rPr lang="en-US" sz="4400" dirty="0"/>
              <a:t>point for complementing by AARI and </a:t>
            </a:r>
            <a:r>
              <a:rPr lang="en-US" sz="4400" dirty="0" smtClean="0"/>
              <a:t>met.no</a:t>
            </a:r>
            <a:endParaRPr lang="ru-RU" sz="4400" dirty="0"/>
          </a:p>
          <a:p>
            <a:pPr marL="0" indent="0">
              <a:buNone/>
            </a:pPr>
            <a:endParaRPr lang="ru-RU" dirty="0"/>
          </a:p>
        </p:txBody>
      </p:sp>
    </p:spTree>
    <p:extLst>
      <p:ext uri="{BB962C8B-B14F-4D97-AF65-F5344CB8AC3E}">
        <p14:creationId xmlns:p14="http://schemas.microsoft.com/office/powerpoint/2010/main" val="3799630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Autofit/>
          </a:bodyPr>
          <a:lstStyle/>
          <a:p>
            <a:r>
              <a:rPr lang="en-US" sz="3600" b="1" dirty="0" smtClean="0">
                <a:effectLst>
                  <a:outerShdw blurRad="38100" dist="38100" dir="2700000" algn="tl">
                    <a:srgbClr val="000000">
                      <a:alpha val="43137"/>
                    </a:srgbClr>
                  </a:outerShdw>
                </a:effectLst>
              </a:rPr>
              <a:t>Recommendations (Ant1/6-11)</a:t>
            </a:r>
            <a:endParaRPr lang="ru-RU" sz="36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395536" y="1268760"/>
            <a:ext cx="8229600" cy="5688632"/>
          </a:xfrm>
        </p:spPr>
        <p:txBody>
          <a:bodyPr>
            <a:normAutofit fontScale="47500" lnSpcReduction="20000"/>
          </a:bodyPr>
          <a:lstStyle/>
          <a:p>
            <a:pPr marL="0" lvl="0" indent="0">
              <a:buNone/>
            </a:pPr>
            <a:r>
              <a:rPr lang="en-US" sz="4400" dirty="0" smtClean="0"/>
              <a:t>6</a:t>
            </a:r>
            <a:r>
              <a:rPr lang="en-US" sz="4400" dirty="0"/>
              <a:t>. Use general ‘old ice’ stage of development with possible further modifications reflecting further motivations from the users</a:t>
            </a:r>
            <a:endParaRPr lang="ru-RU" sz="4400" dirty="0"/>
          </a:p>
          <a:p>
            <a:pPr marL="0" indent="0">
              <a:buNone/>
            </a:pPr>
            <a:r>
              <a:rPr lang="en-US" sz="4400" dirty="0"/>
              <a:t>7</a:t>
            </a:r>
            <a:r>
              <a:rPr lang="en-US" sz="4400" dirty="0" smtClean="0"/>
              <a:t>. Revise </a:t>
            </a:r>
            <a:r>
              <a:rPr lang="en-US" sz="4400" dirty="0"/>
              <a:t>CT specifications for a collaborative product with wording that CT values stated by SIGRID-3 should be used; agree on other parts</a:t>
            </a:r>
            <a:endParaRPr lang="ru-RU" sz="4400" dirty="0"/>
          </a:p>
          <a:p>
            <a:pPr marL="0" lvl="0" indent="0">
              <a:buNone/>
            </a:pPr>
            <a:r>
              <a:rPr lang="en-US" sz="4400" dirty="0"/>
              <a:t>8</a:t>
            </a:r>
            <a:r>
              <a:rPr lang="en-US" sz="4400" dirty="0" smtClean="0"/>
              <a:t>. Test </a:t>
            </a:r>
            <a:r>
              <a:rPr lang="en-US" sz="4400" dirty="0"/>
              <a:t>input/export capabilities in SIGRID-3/shape-file for GIS ice analysis system prior to start of collaborative production (Action: all)</a:t>
            </a:r>
            <a:endParaRPr lang="ru-RU" sz="4400" dirty="0"/>
          </a:p>
          <a:p>
            <a:pPr marL="0" lvl="0" indent="0">
              <a:buNone/>
            </a:pPr>
            <a:r>
              <a:rPr lang="en-US" sz="4400" dirty="0" smtClean="0"/>
              <a:t>9. Agree </a:t>
            </a:r>
            <a:r>
              <a:rPr lang="en-US" sz="4400" dirty="0"/>
              <a:t>on the following issuing times:</a:t>
            </a:r>
            <a:endParaRPr lang="ru-RU" sz="4400" dirty="0"/>
          </a:p>
          <a:p>
            <a:pPr marL="971550" lvl="1" indent="-571500"/>
            <a:r>
              <a:rPr lang="en-US" sz="3800" dirty="0"/>
              <a:t>Thu for AARI/NIC hemispheric odd/even week product</a:t>
            </a:r>
            <a:endParaRPr lang="ru-RU" sz="3800" dirty="0"/>
          </a:p>
          <a:p>
            <a:pPr marL="971550" lvl="1" indent="-571500"/>
            <a:r>
              <a:rPr lang="en-US" sz="3800" dirty="0"/>
              <a:t>Mon for met.no weekly Weddell/Amundsen Seas analysis</a:t>
            </a:r>
            <a:endParaRPr lang="ru-RU" sz="3800" dirty="0"/>
          </a:p>
          <a:p>
            <a:pPr marL="971550" lvl="1" indent="-571500"/>
            <a:r>
              <a:rPr lang="en-US" sz="3800" dirty="0"/>
              <a:t>odd/even week choice is insignificant but needs to be fixed prior to production</a:t>
            </a:r>
            <a:endParaRPr lang="ru-RU" sz="3800" dirty="0"/>
          </a:p>
          <a:p>
            <a:pPr marL="971550" lvl="1" indent="-571500"/>
            <a:r>
              <a:rPr lang="en-US" sz="3800" dirty="0"/>
              <a:t>charts should be available 1 (2-3) days prior to the day of analysis</a:t>
            </a:r>
            <a:endParaRPr lang="ru-RU" sz="3800" dirty="0"/>
          </a:p>
          <a:p>
            <a:pPr marL="0" lvl="0" indent="0">
              <a:buNone/>
            </a:pPr>
            <a:r>
              <a:rPr lang="en-US" sz="4400" dirty="0" smtClean="0"/>
              <a:t>10. Proceed </a:t>
            </a:r>
            <a:r>
              <a:rPr lang="en-US" sz="4400" dirty="0"/>
              <a:t>with exchange procedures, investigate possibility of a single point of access similar to ftp/http gmdss.aari.ru (Action: all)</a:t>
            </a:r>
            <a:endParaRPr lang="ru-RU" sz="4400" dirty="0"/>
          </a:p>
          <a:p>
            <a:pPr marL="0" lvl="0" indent="0">
              <a:buNone/>
            </a:pPr>
            <a:r>
              <a:rPr lang="en-US" sz="4400" dirty="0" smtClean="0"/>
              <a:t>11. Revise </a:t>
            </a:r>
            <a:r>
              <a:rPr lang="en-US" sz="4400" dirty="0"/>
              <a:t>the pilot project WP based on this workshop results (Action: CR)</a:t>
            </a:r>
            <a:endParaRPr lang="ru-RU" sz="4400" dirty="0"/>
          </a:p>
          <a:p>
            <a:pPr marL="0" indent="0">
              <a:buNone/>
            </a:pPr>
            <a:endParaRPr lang="ru-RU" dirty="0"/>
          </a:p>
        </p:txBody>
      </p:sp>
    </p:spTree>
    <p:extLst>
      <p:ext uri="{BB962C8B-B14F-4D97-AF65-F5344CB8AC3E}">
        <p14:creationId xmlns:p14="http://schemas.microsoft.com/office/powerpoint/2010/main" val="2647682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940966"/>
          </a:xfrm>
        </p:spPr>
        <p:txBody>
          <a:bodyPr>
            <a:normAutofit/>
          </a:bodyPr>
          <a:lstStyle/>
          <a:p>
            <a:r>
              <a:rPr lang="en-US" sz="3600" b="1" dirty="0">
                <a:effectLst>
                  <a:outerShdw blurRad="38100" dist="38100" dir="2700000" algn="tl">
                    <a:srgbClr val="000000">
                      <a:alpha val="43137"/>
                    </a:srgbClr>
                  </a:outerShdw>
                </a:effectLst>
              </a:rPr>
              <a:t>S</a:t>
            </a:r>
            <a:r>
              <a:rPr lang="en-US" sz="3600" b="1" dirty="0" smtClean="0">
                <a:effectLst>
                  <a:outerShdw blurRad="38100" dist="38100" dir="2700000" algn="tl">
                    <a:srgbClr val="000000">
                      <a:alpha val="43137"/>
                    </a:srgbClr>
                  </a:outerShdw>
                </a:effectLst>
              </a:rPr>
              <a:t>pecifications for collaborative product</a:t>
            </a:r>
            <a:endParaRPr lang="ru-RU" sz="3600" b="1" dirty="0">
              <a:effectLst>
                <a:outerShdw blurRad="38100" dist="38100" dir="2700000" algn="tl">
                  <a:srgbClr val="000000">
                    <a:alpha val="43137"/>
                  </a:srgbClr>
                </a:outerShdw>
              </a:effectLs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166749822"/>
              </p:ext>
            </p:extLst>
          </p:nvPr>
        </p:nvGraphicFramePr>
        <p:xfrm>
          <a:off x="457200" y="1196752"/>
          <a:ext cx="8435280" cy="5328591"/>
        </p:xfrm>
        <a:graphic>
          <a:graphicData uri="http://schemas.openxmlformats.org/drawingml/2006/table">
            <a:tbl>
              <a:tblPr firstRow="1" firstCol="1" bandRow="1">
                <a:tableStyleId>{5C22544A-7EE6-4342-B048-85BDC9FD1C3A}</a:tableStyleId>
              </a:tblPr>
              <a:tblGrid>
                <a:gridCol w="1199742"/>
                <a:gridCol w="7235538"/>
              </a:tblGrid>
              <a:tr h="231678">
                <a:tc>
                  <a:txBody>
                    <a:bodyPr/>
                    <a:lstStyle/>
                    <a:p>
                      <a:pPr>
                        <a:spcAft>
                          <a:spcPts val="0"/>
                        </a:spcAft>
                      </a:pPr>
                      <a:r>
                        <a:rPr lang="ru-RU" sz="1200" dirty="0" err="1">
                          <a:effectLst/>
                        </a:rPr>
                        <a:t>Concentrations</a:t>
                      </a:r>
                      <a:endParaRPr lang="ru-RU" sz="1600" dirty="0">
                        <a:effectLst/>
                        <a:latin typeface="Courier New"/>
                        <a:ea typeface="Courier New"/>
                      </a:endParaRPr>
                    </a:p>
                  </a:txBody>
                  <a:tcPr marL="60491" marR="60491" marT="0" marB="0"/>
                </a:tc>
                <a:tc>
                  <a:txBody>
                    <a:bodyPr/>
                    <a:lstStyle/>
                    <a:p>
                      <a:pPr>
                        <a:spcAft>
                          <a:spcPts val="0"/>
                        </a:spcAft>
                      </a:pPr>
                      <a:r>
                        <a:rPr lang="en-US" sz="1200">
                          <a:effectLst/>
                        </a:rPr>
                        <a:t>In accordance with SIGRID-3 standard</a:t>
                      </a:r>
                      <a:endParaRPr lang="ru-RU" sz="1600">
                        <a:effectLst/>
                        <a:latin typeface="Courier New"/>
                        <a:ea typeface="Courier New"/>
                      </a:endParaRPr>
                    </a:p>
                  </a:txBody>
                  <a:tcPr marL="60491" marR="60491" marT="0" marB="0"/>
                </a:tc>
              </a:tr>
              <a:tr h="463356">
                <a:tc>
                  <a:txBody>
                    <a:bodyPr/>
                    <a:lstStyle/>
                    <a:p>
                      <a:pPr>
                        <a:spcAft>
                          <a:spcPts val="0"/>
                        </a:spcAft>
                      </a:pPr>
                      <a:r>
                        <a:rPr lang="ru-RU" sz="1200">
                          <a:effectLst/>
                        </a:rPr>
                        <a:t>Ice Types</a:t>
                      </a:r>
                      <a:endParaRPr lang="ru-RU" sz="1600">
                        <a:effectLst/>
                        <a:latin typeface="Courier New"/>
                        <a:ea typeface="Courier New"/>
                      </a:endParaRPr>
                    </a:p>
                  </a:txBody>
                  <a:tcPr marL="60491" marR="60491" marT="0" marB="0"/>
                </a:tc>
                <a:tc>
                  <a:txBody>
                    <a:bodyPr/>
                    <a:lstStyle/>
                    <a:p>
                      <a:pPr>
                        <a:spcAft>
                          <a:spcPts val="0"/>
                        </a:spcAft>
                      </a:pPr>
                      <a:r>
                        <a:rPr lang="en-US" sz="1200" dirty="0">
                          <a:effectLst/>
                        </a:rPr>
                        <a:t>In accordance with SIGRID-3 standard; expected values at least  include: 1 - New ice, 3 - Young ice, 7 - Thin first-year ice, 6 - First-year ice for ice thicker than 7, 7* - Old ice, ^* - Iceberg</a:t>
                      </a:r>
                      <a:endParaRPr lang="ru-RU" sz="1600" dirty="0">
                        <a:effectLst/>
                        <a:latin typeface="Courier New"/>
                        <a:ea typeface="Courier New"/>
                      </a:endParaRPr>
                    </a:p>
                  </a:txBody>
                  <a:tcPr marL="60491" marR="60491" marT="0" marB="0"/>
                </a:tc>
              </a:tr>
              <a:tr h="231678">
                <a:tc>
                  <a:txBody>
                    <a:bodyPr/>
                    <a:lstStyle/>
                    <a:p>
                      <a:pPr>
                        <a:spcAft>
                          <a:spcPts val="0"/>
                        </a:spcAft>
                      </a:pPr>
                      <a:r>
                        <a:rPr lang="ru-RU" sz="1200">
                          <a:effectLst/>
                        </a:rPr>
                        <a:t>Color Code</a:t>
                      </a:r>
                      <a:endParaRPr lang="ru-RU" sz="1600">
                        <a:effectLst/>
                        <a:latin typeface="Courier New"/>
                        <a:ea typeface="Courier New"/>
                      </a:endParaRPr>
                    </a:p>
                  </a:txBody>
                  <a:tcPr marL="60491" marR="60491" marT="0" marB="0"/>
                </a:tc>
                <a:tc>
                  <a:txBody>
                    <a:bodyPr/>
                    <a:lstStyle/>
                    <a:p>
                      <a:pPr>
                        <a:spcAft>
                          <a:spcPts val="0"/>
                        </a:spcAft>
                      </a:pPr>
                      <a:r>
                        <a:rPr lang="en-US" sz="1200">
                          <a:effectLst/>
                        </a:rPr>
                        <a:t>Based on CT and SoD (varies in season)</a:t>
                      </a:r>
                      <a:endParaRPr lang="ru-RU" sz="1600">
                        <a:effectLst/>
                        <a:latin typeface="Courier New"/>
                        <a:ea typeface="Courier New"/>
                      </a:endParaRPr>
                    </a:p>
                  </a:txBody>
                  <a:tcPr marL="60491" marR="60491" marT="0" marB="0"/>
                </a:tc>
              </a:tr>
              <a:tr h="463356">
                <a:tc>
                  <a:txBody>
                    <a:bodyPr/>
                    <a:lstStyle/>
                    <a:p>
                      <a:pPr>
                        <a:spcAft>
                          <a:spcPts val="0"/>
                        </a:spcAft>
                      </a:pPr>
                      <a:r>
                        <a:rPr lang="ru-RU" sz="1200">
                          <a:effectLst/>
                        </a:rPr>
                        <a:t>Partial concentations</a:t>
                      </a:r>
                      <a:endParaRPr lang="ru-RU" sz="1600">
                        <a:effectLst/>
                        <a:latin typeface="Courier New"/>
                        <a:ea typeface="Courier New"/>
                      </a:endParaRPr>
                    </a:p>
                  </a:txBody>
                  <a:tcPr marL="60491" marR="60491" marT="0" marB="0"/>
                </a:tc>
                <a:tc>
                  <a:txBody>
                    <a:bodyPr/>
                    <a:lstStyle/>
                    <a:p>
                      <a:pPr>
                        <a:spcAft>
                          <a:spcPts val="0"/>
                        </a:spcAft>
                      </a:pPr>
                      <a:r>
                        <a:rPr lang="en-US" sz="1200">
                          <a:effectLst/>
                        </a:rPr>
                        <a:t>Only for 7*, to continue tracking the amount of old ice, which is the ice type vessels are most interested in.</a:t>
                      </a:r>
                      <a:endParaRPr lang="ru-RU" sz="1600">
                        <a:effectLst/>
                        <a:latin typeface="Courier New"/>
                        <a:ea typeface="Courier New"/>
                      </a:endParaRPr>
                    </a:p>
                  </a:txBody>
                  <a:tcPr marL="60491" marR="60491" marT="0" marB="0"/>
                </a:tc>
              </a:tr>
              <a:tr h="463356">
                <a:tc>
                  <a:txBody>
                    <a:bodyPr/>
                    <a:lstStyle/>
                    <a:p>
                      <a:pPr>
                        <a:spcAft>
                          <a:spcPts val="0"/>
                        </a:spcAft>
                      </a:pPr>
                      <a:r>
                        <a:rPr lang="ru-RU" sz="1200">
                          <a:effectLst/>
                        </a:rPr>
                        <a:t>Eggs/SIGRID</a:t>
                      </a:r>
                      <a:endParaRPr lang="ru-RU" sz="1600">
                        <a:effectLst/>
                        <a:latin typeface="Courier New"/>
                        <a:ea typeface="Courier New"/>
                      </a:endParaRPr>
                    </a:p>
                  </a:txBody>
                  <a:tcPr marL="60491" marR="60491" marT="0" marB="0"/>
                </a:tc>
                <a:tc>
                  <a:txBody>
                    <a:bodyPr/>
                    <a:lstStyle/>
                    <a:p>
                      <a:pPr>
                        <a:spcAft>
                          <a:spcPts val="0"/>
                        </a:spcAft>
                      </a:pPr>
                      <a:r>
                        <a:rPr lang="en-US" sz="1200">
                          <a:effectLst/>
                        </a:rPr>
                        <a:t>Online content should be available in SIGRID-3 and in graphics with colour coding. Graphic replica with WMO egg-code is desirable but not critical.</a:t>
                      </a:r>
                      <a:endParaRPr lang="ru-RU" sz="1600">
                        <a:effectLst/>
                        <a:latin typeface="Courier New"/>
                        <a:ea typeface="Courier New"/>
                      </a:endParaRPr>
                    </a:p>
                  </a:txBody>
                  <a:tcPr marL="60491" marR="60491" marT="0" marB="0"/>
                </a:tc>
              </a:tr>
              <a:tr h="926711">
                <a:tc>
                  <a:txBody>
                    <a:bodyPr/>
                    <a:lstStyle/>
                    <a:p>
                      <a:pPr>
                        <a:spcAft>
                          <a:spcPts val="0"/>
                        </a:spcAft>
                      </a:pPr>
                      <a:r>
                        <a:rPr lang="ru-RU" sz="1200">
                          <a:effectLst/>
                        </a:rPr>
                        <a:t>Icebergs</a:t>
                      </a:r>
                      <a:endParaRPr lang="ru-RU" sz="1600">
                        <a:effectLst/>
                        <a:latin typeface="Courier New"/>
                        <a:ea typeface="Courier New"/>
                      </a:endParaRPr>
                    </a:p>
                  </a:txBody>
                  <a:tcPr marL="60491" marR="60491" marT="0" marB="0"/>
                </a:tc>
                <a:tc>
                  <a:txBody>
                    <a:bodyPr/>
                    <a:lstStyle/>
                    <a:p>
                      <a:pPr>
                        <a:spcAft>
                          <a:spcPts val="0"/>
                        </a:spcAft>
                      </a:pPr>
                      <a:r>
                        <a:rPr lang="en-US" sz="1200">
                          <a:effectLst/>
                        </a:rPr>
                        <a:t>Continue to analyze icebergs that exceed 10NM. They're usually not hard to find with MODIS (while daylight), or use previous analysis or our table to help find them. Many are grounded/fasted and do not move. Common layer of icebergs should be present on a collaborative product, with a common database managed by the partners, NIC database with NIC namings is a starting point for complementing by AARI and met.no</a:t>
                      </a:r>
                      <a:endParaRPr lang="ru-RU" sz="1600">
                        <a:effectLst/>
                        <a:latin typeface="Courier New"/>
                        <a:ea typeface="Courier New"/>
                      </a:endParaRPr>
                    </a:p>
                  </a:txBody>
                  <a:tcPr marL="60491" marR="60491" marT="0" marB="0"/>
                </a:tc>
              </a:tr>
              <a:tr h="695034">
                <a:tc>
                  <a:txBody>
                    <a:bodyPr/>
                    <a:lstStyle/>
                    <a:p>
                      <a:pPr>
                        <a:spcAft>
                          <a:spcPts val="0"/>
                        </a:spcAft>
                      </a:pPr>
                      <a:r>
                        <a:rPr lang="ru-RU" sz="1200">
                          <a:effectLst/>
                        </a:rPr>
                        <a:t>Product Dissemination</a:t>
                      </a:r>
                      <a:endParaRPr lang="ru-RU" sz="1600">
                        <a:effectLst/>
                        <a:latin typeface="Courier New"/>
                        <a:ea typeface="Courier New"/>
                      </a:endParaRPr>
                    </a:p>
                  </a:txBody>
                  <a:tcPr marL="60491" marR="60491" marT="0" marB="0"/>
                </a:tc>
                <a:tc>
                  <a:txBody>
                    <a:bodyPr/>
                    <a:lstStyle/>
                    <a:p>
                      <a:pPr>
                        <a:spcAft>
                          <a:spcPts val="0"/>
                        </a:spcAft>
                      </a:pPr>
                      <a:r>
                        <a:rPr lang="en-US" sz="1200">
                          <a:effectLst/>
                        </a:rPr>
                        <a:t>Analyses to be posted on each organizations websites, as image files and SIGRID-3 in advance of 1 day before the time of analysis for any side.  Access to a common set of satellite imagery supporting sustained hemispheric analysis is critical. Partners will investigate possibility of a single point of access similar to ftp/http gmdss.aari.ru</a:t>
                      </a:r>
                      <a:endParaRPr lang="ru-RU" sz="1600">
                        <a:effectLst/>
                        <a:latin typeface="Courier New"/>
                        <a:ea typeface="Courier New"/>
                      </a:endParaRPr>
                    </a:p>
                  </a:txBody>
                  <a:tcPr marL="60491" marR="60491" marT="0" marB="0"/>
                </a:tc>
              </a:tr>
              <a:tr h="926711">
                <a:tc>
                  <a:txBody>
                    <a:bodyPr/>
                    <a:lstStyle/>
                    <a:p>
                      <a:pPr>
                        <a:spcAft>
                          <a:spcPts val="0"/>
                        </a:spcAft>
                      </a:pPr>
                      <a:r>
                        <a:rPr lang="ru-RU" sz="1200">
                          <a:effectLst/>
                        </a:rPr>
                        <a:t>Antarctic Shoreline Update</a:t>
                      </a:r>
                      <a:endParaRPr lang="ru-RU" sz="1600">
                        <a:effectLst/>
                        <a:latin typeface="Courier New"/>
                        <a:ea typeface="Courier New"/>
                      </a:endParaRPr>
                    </a:p>
                  </a:txBody>
                  <a:tcPr marL="60491" marR="60491" marT="0" marB="0"/>
                </a:tc>
                <a:tc>
                  <a:txBody>
                    <a:bodyPr/>
                    <a:lstStyle/>
                    <a:p>
                      <a:pPr>
                        <a:spcAft>
                          <a:spcPts val="0"/>
                        </a:spcAft>
                      </a:pPr>
                      <a:r>
                        <a:rPr lang="en-US" sz="1200">
                          <a:effectLst/>
                        </a:rPr>
                        <a:t>Common single coastline will be chosen within the 3 or 4 possible coastlines: AARI, met.no, NIC and SCAR. Update of the Antarctic coastline is necessary starting with the most significant parts (e.g. McMurdo station, Progress station), partners should be timely informed about the changes, consult/contact Austral Data Center of the Australia Antarctic Division for possible collaboration,  make a note that coastline is ‘NOT FOR NAVIGATION’</a:t>
                      </a:r>
                      <a:endParaRPr lang="ru-RU" sz="1600">
                        <a:effectLst/>
                        <a:latin typeface="Courier New"/>
                        <a:ea typeface="Courier New"/>
                      </a:endParaRPr>
                    </a:p>
                  </a:txBody>
                  <a:tcPr marL="60491" marR="60491" marT="0" marB="0"/>
                </a:tc>
              </a:tr>
              <a:tr h="926711">
                <a:tc>
                  <a:txBody>
                    <a:bodyPr/>
                    <a:lstStyle/>
                    <a:p>
                      <a:pPr>
                        <a:spcAft>
                          <a:spcPts val="0"/>
                        </a:spcAft>
                      </a:pPr>
                      <a:r>
                        <a:rPr lang="ru-RU" sz="1200">
                          <a:effectLst/>
                        </a:rPr>
                        <a:t>Chart valid each week</a:t>
                      </a:r>
                      <a:endParaRPr lang="ru-RU" sz="1600">
                        <a:effectLst/>
                        <a:latin typeface="Courier New"/>
                        <a:ea typeface="Courier New"/>
                      </a:endParaRPr>
                    </a:p>
                  </a:txBody>
                  <a:tcPr marL="60491" marR="60491" marT="0" marB="0"/>
                </a:tc>
                <a:tc>
                  <a:txBody>
                    <a:bodyPr/>
                    <a:lstStyle/>
                    <a:p>
                      <a:pPr>
                        <a:spcAft>
                          <a:spcPts val="0"/>
                        </a:spcAft>
                        <a:tabLst>
                          <a:tab pos="914400" algn="l"/>
                        </a:tabLst>
                      </a:pPr>
                      <a:r>
                        <a:rPr lang="en-US" sz="1200" dirty="0">
                          <a:effectLst/>
                        </a:rPr>
                        <a:t>NIC/AARI charts should come opposite NIS charts in the week so that customers would see two products/week and work would not be duplicated. All charts should not be contradictory, in particular  if products are for the -3/+3 days interval. Agree on Thursday for AARI/NIC hemispheric odd/even week product, Monday for met.no weekly Weddell/Amundsen Seas analysis, odd/even week choice is insignificant but needs to be fixed prior to production, charts should be available 1 (2-3) days prior to the day of analysis</a:t>
                      </a:r>
                      <a:endParaRPr lang="ru-RU" sz="1600" dirty="0">
                        <a:effectLst/>
                        <a:latin typeface="Courier New"/>
                        <a:ea typeface="Courier New"/>
                      </a:endParaRPr>
                    </a:p>
                  </a:txBody>
                  <a:tcPr marL="60491" marR="60491" marT="0" marB="0"/>
                </a:tc>
              </a:tr>
            </a:tbl>
          </a:graphicData>
        </a:graphic>
      </p:graphicFrame>
    </p:spTree>
    <p:extLst>
      <p:ext uri="{BB962C8B-B14F-4D97-AF65-F5344CB8AC3E}">
        <p14:creationId xmlns:p14="http://schemas.microsoft.com/office/powerpoint/2010/main" val="1684310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1556792"/>
            <a:ext cx="8229600" cy="4525963"/>
          </a:xfrm>
        </p:spPr>
        <p:txBody>
          <a:bodyPr/>
          <a:lstStyle/>
          <a:p>
            <a:r>
              <a:rPr lang="en-US" dirty="0" smtClean="0"/>
              <a:t>Endorse activity and agree on approach</a:t>
            </a:r>
          </a:p>
          <a:p>
            <a:r>
              <a:rPr lang="en-US" dirty="0" smtClean="0"/>
              <a:t>Note that technically </a:t>
            </a:r>
            <a:r>
              <a:rPr lang="en-US" dirty="0" smtClean="0"/>
              <a:t>NIC/NIS/AARI are ready to start by the end of 2014</a:t>
            </a:r>
          </a:p>
          <a:p>
            <a:r>
              <a:rPr lang="en-US" dirty="0" smtClean="0"/>
              <a:t>Actions </a:t>
            </a:r>
            <a:r>
              <a:rPr lang="en-US" dirty="0" smtClean="0"/>
              <a:t>?</a:t>
            </a:r>
            <a:endParaRPr lang="ru-RU" dirty="0"/>
          </a:p>
        </p:txBody>
      </p:sp>
      <p:sp>
        <p:nvSpPr>
          <p:cNvPr id="4" name="Объект 2"/>
          <p:cNvSpPr txBox="1">
            <a:spLocks/>
          </p:cNvSpPr>
          <p:nvPr/>
        </p:nvSpPr>
        <p:spPr>
          <a:xfrm>
            <a:off x="395536" y="393305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smtClean="0"/>
          </a:p>
          <a:p>
            <a:endParaRPr lang="en-US" dirty="0" smtClean="0"/>
          </a:p>
        </p:txBody>
      </p:sp>
      <p:sp>
        <p:nvSpPr>
          <p:cNvPr id="5" name="Заголовок 1"/>
          <p:cNvSpPr>
            <a:spLocks noGrp="1"/>
          </p:cNvSpPr>
          <p:nvPr>
            <p:ph type="title"/>
          </p:nvPr>
        </p:nvSpPr>
        <p:spPr>
          <a:xfrm>
            <a:off x="457200" y="274638"/>
            <a:ext cx="8229600" cy="1143000"/>
          </a:xfrm>
        </p:spPr>
        <p:txBody>
          <a:bodyPr/>
          <a:lstStyle/>
          <a:p>
            <a:r>
              <a:rPr lang="en-US" dirty="0" smtClean="0"/>
              <a:t>Next steps</a:t>
            </a:r>
            <a:endParaRPr lang="ru-RU" dirty="0"/>
          </a:p>
        </p:txBody>
      </p:sp>
    </p:spTree>
    <p:extLst>
      <p:ext uri="{BB962C8B-B14F-4D97-AF65-F5344CB8AC3E}">
        <p14:creationId xmlns:p14="http://schemas.microsoft.com/office/powerpoint/2010/main" val="1368661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2035</TotalTime>
  <Words>1334</Words>
  <Application>Microsoft Office PowerPoint</Application>
  <PresentationFormat>Экран (4:3)</PresentationFormat>
  <Paragraphs>91</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Extension of the ice services for the Southern Ocean - status and briefs from ETSI-V, IAW-4</vt:lpstr>
      <vt:lpstr>Background (IICWG-14)</vt:lpstr>
      <vt:lpstr>Pre, ETSI-V and IAW-4 basics</vt:lpstr>
      <vt:lpstr>Antarctic Ice Analysts Workshop</vt:lpstr>
      <vt:lpstr>Antarctic Ice Analysts Workshop</vt:lpstr>
      <vt:lpstr>Antarctic summer, CT (Weddell and Amundsen Seas), based on MODIS, ASCAT</vt:lpstr>
      <vt:lpstr>Antarctic autumn, SoD (Ross Sea), based on MODIS, ASCAT, SSMI/I</vt:lpstr>
      <vt:lpstr>Recommendations (Ant1/1-5)</vt:lpstr>
      <vt:lpstr>Recommendations (Ant1/6-11)</vt:lpstr>
      <vt:lpstr>Specifications for collaborative product</vt:lpstr>
      <vt:lpstr>Next steps</vt:lpstr>
    </vt:vector>
  </TitlesOfParts>
  <Company>AARI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Vasily Smolyanitsky</dc:creator>
  <cp:lastModifiedBy>Vasily Smolyanitsky</cp:lastModifiedBy>
  <cp:revision>90</cp:revision>
  <dcterms:created xsi:type="dcterms:W3CDTF">2014-08-14T16:27:07Z</dcterms:created>
  <dcterms:modified xsi:type="dcterms:W3CDTF">2014-10-22T14:24:02Z</dcterms:modified>
</cp:coreProperties>
</file>